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85"/>
  </p:notesMasterIdLst>
  <p:sldIdLst>
    <p:sldId id="291" r:id="rId2"/>
    <p:sldId id="258" r:id="rId3"/>
    <p:sldId id="440" r:id="rId4"/>
    <p:sldId id="338" r:id="rId5"/>
    <p:sldId id="416" r:id="rId6"/>
    <p:sldId id="419" r:id="rId7"/>
    <p:sldId id="455" r:id="rId8"/>
    <p:sldId id="297" r:id="rId9"/>
    <p:sldId id="371" r:id="rId10"/>
    <p:sldId id="369" r:id="rId11"/>
    <p:sldId id="257" r:id="rId12"/>
    <p:sldId id="346" r:id="rId13"/>
    <p:sldId id="425" r:id="rId14"/>
    <p:sldId id="405" r:id="rId15"/>
    <p:sldId id="454" r:id="rId16"/>
    <p:sldId id="459" r:id="rId17"/>
    <p:sldId id="337" r:id="rId18"/>
    <p:sldId id="449" r:id="rId19"/>
    <p:sldId id="409" r:id="rId20"/>
    <p:sldId id="334" r:id="rId21"/>
    <p:sldId id="434" r:id="rId22"/>
    <p:sldId id="461" r:id="rId23"/>
    <p:sldId id="462" r:id="rId24"/>
    <p:sldId id="395" r:id="rId25"/>
    <p:sldId id="439" r:id="rId26"/>
    <p:sldId id="451" r:id="rId27"/>
    <p:sldId id="463" r:id="rId28"/>
    <p:sldId id="460" r:id="rId29"/>
    <p:sldId id="288" r:id="rId30"/>
    <p:sldId id="364" r:id="rId31"/>
    <p:sldId id="402" r:id="rId32"/>
    <p:sldId id="420" r:id="rId33"/>
    <p:sldId id="448" r:id="rId34"/>
    <p:sldId id="435" r:id="rId35"/>
    <p:sldId id="452" r:id="rId36"/>
    <p:sldId id="453" r:id="rId37"/>
    <p:sldId id="456" r:id="rId38"/>
    <p:sldId id="457" r:id="rId39"/>
    <p:sldId id="458" r:id="rId40"/>
    <p:sldId id="412" r:id="rId41"/>
    <p:sldId id="442" r:id="rId42"/>
    <p:sldId id="443" r:id="rId43"/>
    <p:sldId id="431" r:id="rId44"/>
    <p:sldId id="441" r:id="rId45"/>
    <p:sldId id="433" r:id="rId46"/>
    <p:sldId id="445" r:id="rId47"/>
    <p:sldId id="429" r:id="rId48"/>
    <p:sldId id="413" r:id="rId49"/>
    <p:sldId id="436" r:id="rId50"/>
    <p:sldId id="437" r:id="rId51"/>
    <p:sldId id="428" r:id="rId52"/>
    <p:sldId id="430" r:id="rId53"/>
    <p:sldId id="303" r:id="rId54"/>
    <p:sldId id="299" r:id="rId55"/>
    <p:sldId id="391" r:id="rId56"/>
    <p:sldId id="353" r:id="rId57"/>
    <p:sldId id="414" r:id="rId58"/>
    <p:sldId id="368" r:id="rId59"/>
    <p:sldId id="404" r:id="rId60"/>
    <p:sldId id="408" r:id="rId61"/>
    <p:sldId id="407" r:id="rId62"/>
    <p:sldId id="370" r:id="rId63"/>
    <p:sldId id="406" r:id="rId64"/>
    <p:sldId id="403" r:id="rId65"/>
    <p:sldId id="390" r:id="rId66"/>
    <p:sldId id="365" r:id="rId67"/>
    <p:sldId id="373" r:id="rId68"/>
    <p:sldId id="356" r:id="rId69"/>
    <p:sldId id="366" r:id="rId70"/>
    <p:sldId id="348" r:id="rId71"/>
    <p:sldId id="367" r:id="rId72"/>
    <p:sldId id="446" r:id="rId73"/>
    <p:sldId id="447" r:id="rId74"/>
    <p:sldId id="335" r:id="rId75"/>
    <p:sldId id="354" r:id="rId76"/>
    <p:sldId id="357" r:id="rId77"/>
    <p:sldId id="358" r:id="rId78"/>
    <p:sldId id="314" r:id="rId79"/>
    <p:sldId id="339" r:id="rId80"/>
    <p:sldId id="340" r:id="rId81"/>
    <p:sldId id="342" r:id="rId82"/>
    <p:sldId id="341" r:id="rId83"/>
    <p:sldId id="298" r:id="rId84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Garamond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99"/>
    <a:srgbClr val="FF00FF"/>
    <a:srgbClr val="E8E7FD"/>
    <a:srgbClr val="FF66FF"/>
    <a:srgbClr val="FF99CC"/>
    <a:srgbClr val="FFFFFF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9" autoAdjust="0"/>
    <p:restoredTop sz="92432" autoAdjust="0"/>
  </p:normalViewPr>
  <p:slideViewPr>
    <p:cSldViewPr>
      <p:cViewPr>
        <p:scale>
          <a:sx n="57" d="100"/>
          <a:sy n="57" d="100"/>
        </p:scale>
        <p:origin x="-1434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9" tIns="45549" rIns="91099" bIns="45549" numCol="1" anchor="t" anchorCtr="0" compatLnSpc="1">
            <a:prstTxWarp prst="textNoShape">
              <a:avLst/>
            </a:prstTxWarp>
          </a:bodyPr>
          <a:lstStyle>
            <a:lvl1pPr defTabSz="910309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321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9" tIns="45549" rIns="91099" bIns="45549" numCol="1" anchor="t" anchorCtr="0" compatLnSpc="1">
            <a:prstTxWarp prst="textNoShape">
              <a:avLst/>
            </a:prstTxWarp>
          </a:bodyPr>
          <a:lstStyle>
            <a:lvl1pPr algn="r" defTabSz="910309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4538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6938"/>
            <a:ext cx="541337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9" tIns="45549" rIns="91099" bIns="45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9" tIns="45549" rIns="91099" bIns="45549" numCol="1" anchor="b" anchorCtr="0" compatLnSpc="1">
            <a:prstTxWarp prst="textNoShape">
              <a:avLst/>
            </a:prstTxWarp>
          </a:bodyPr>
          <a:lstStyle>
            <a:lvl1pPr defTabSz="910309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09113"/>
            <a:ext cx="29321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9" tIns="45549" rIns="91099" bIns="45549" numCol="1" anchor="b" anchorCtr="0" compatLnSpc="1">
            <a:prstTxWarp prst="textNoShape">
              <a:avLst/>
            </a:prstTxWarp>
          </a:bodyPr>
          <a:lstStyle>
            <a:lvl1pPr algn="r" defTabSz="910309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32AE598-21CC-414C-8CD4-19D05EFC292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58BCA2E-86AB-4182-8C0E-FAB1ABD69AD3}" type="slidenum">
              <a:rPr lang="en-US" altLang="ja-JP" smtClean="0">
                <a:latin typeface="Arial" pitchFamily="34" charset="0"/>
              </a:rPr>
              <a:pPr defTabSz="909638"/>
              <a:t>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9337682-CF03-4CDF-83BD-564327CF68D0}" type="slidenum">
              <a:rPr lang="en-US" altLang="ja-JP" smtClean="0">
                <a:latin typeface="Arial" pitchFamily="34" charset="0"/>
              </a:rPr>
              <a:pPr defTabSz="909638"/>
              <a:t>10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41750" y="9424988"/>
            <a:ext cx="2940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/>
            <a:fld id="{AC4D7BAD-21D2-4949-BC18-5BCE77AF49B6}" type="slidenum">
              <a:rPr lang="en-US" altLang="ja-JP" sz="1200" b="0">
                <a:latin typeface="Arial" pitchFamily="34" charset="0"/>
              </a:rPr>
              <a:pPr algn="r"/>
              <a:t>10</a:t>
            </a:fld>
            <a:endParaRPr lang="en-US" altLang="ja-JP" sz="1200" b="0">
              <a:latin typeface="Arial" pitchFamily="34" charset="0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0413"/>
            <a:ext cx="4965700" cy="3724275"/>
          </a:xfrm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72050" cy="4483100"/>
          </a:xfrm>
          <a:noFill/>
          <a:ln/>
        </p:spPr>
        <p:txBody>
          <a:bodyPr lIns="90873" tIns="45437" rIns="90873" bIns="45437"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F009DF1F-79E4-4986-B6DE-E4A482F322C3}" type="slidenum">
              <a:rPr lang="en-US" altLang="ja-JP" smtClean="0">
                <a:latin typeface="Arial" pitchFamily="34" charset="0"/>
              </a:rPr>
              <a:pPr defTabSz="909638"/>
              <a:t>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1D89244-21CA-4F3A-B7C3-F03605501675}" type="slidenum">
              <a:rPr lang="en-US" altLang="ja-JP" smtClean="0">
                <a:latin typeface="Arial" pitchFamily="34" charset="0"/>
              </a:rPr>
              <a:pPr defTabSz="909638"/>
              <a:t>12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2F525DED-B457-42B0-BAFF-9C1440298FCA}" type="slidenum">
              <a:rPr lang="en-US" altLang="ja-JP" smtClean="0">
                <a:latin typeface="Arial" pitchFamily="34" charset="0"/>
              </a:rPr>
              <a:pPr defTabSz="909638"/>
              <a:t>13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07C5988-E65C-48C0-A394-8B6D83911454}" type="slidenum">
              <a:rPr lang="en-US" altLang="ja-JP" smtClean="0">
                <a:latin typeface="Arial" pitchFamily="34" charset="0"/>
              </a:rPr>
              <a:pPr defTabSz="909638"/>
              <a:t>14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07C5988-E65C-48C0-A394-8B6D83911454}" type="slidenum">
              <a:rPr lang="en-US" altLang="ja-JP" smtClean="0">
                <a:latin typeface="Arial" pitchFamily="34" charset="0"/>
              </a:rPr>
              <a:pPr defTabSz="909638"/>
              <a:t>15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07C5988-E65C-48C0-A394-8B6D83911454}" type="slidenum">
              <a:rPr lang="en-US" altLang="ja-JP" smtClean="0">
                <a:latin typeface="Arial" pitchFamily="34" charset="0"/>
              </a:rPr>
              <a:pPr defTabSz="909638"/>
              <a:t>16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7BF0752-A291-4E48-B4CE-174C0237CC42}" type="slidenum">
              <a:rPr lang="en-US" altLang="ja-JP" smtClean="0">
                <a:latin typeface="Arial" pitchFamily="34" charset="0"/>
              </a:rPr>
              <a:pPr defTabSz="909638"/>
              <a:t>17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BAD72EB-2980-4261-8FF0-0DAD04734FF6}" type="slidenum">
              <a:rPr lang="en-US" altLang="ja-JP" smtClean="0">
                <a:latin typeface="Arial" pitchFamily="34" charset="0"/>
              </a:rPr>
              <a:pPr defTabSz="909638"/>
              <a:t>18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14BD2C4-8BB9-4DEE-8099-628F9C1E7276}" type="slidenum">
              <a:rPr lang="en-US" altLang="ja-JP" smtClean="0">
                <a:latin typeface="Arial" pitchFamily="34" charset="0"/>
              </a:rPr>
              <a:pPr defTabSz="909638"/>
              <a:t>19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BEAD9127-97A3-4EE5-AA78-48BEBBE013FF}" type="slidenum">
              <a:rPr lang="en-US" altLang="ja-JP" smtClean="0">
                <a:latin typeface="Arial" pitchFamily="34" charset="0"/>
              </a:rPr>
              <a:pPr defTabSz="909638"/>
              <a:t>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089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47E5662B-8BCF-47D7-8855-F70707A2AFC6}" type="slidenum">
              <a:rPr lang="en-US" altLang="ja-JP" smtClean="0">
                <a:latin typeface="Arial" pitchFamily="34" charset="0"/>
              </a:rPr>
              <a:pPr defTabSz="909638"/>
              <a:t>20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7D8C69-28CB-49D0-8A40-40282B5CF1C6}" type="slidenum">
              <a:rPr lang="en-US" altLang="ja-JP" smtClean="0">
                <a:latin typeface="Arial" pitchFamily="34" charset="0"/>
              </a:rPr>
              <a:pPr defTabSz="909638"/>
              <a:t>21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7D8C69-28CB-49D0-8A40-40282B5CF1C6}" type="slidenum">
              <a:rPr lang="en-US" altLang="ja-JP" smtClean="0">
                <a:latin typeface="Arial" pitchFamily="34" charset="0"/>
              </a:rPr>
              <a:pPr defTabSz="909638"/>
              <a:t>22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7D8C69-28CB-49D0-8A40-40282B5CF1C6}" type="slidenum">
              <a:rPr lang="en-US" altLang="ja-JP" smtClean="0">
                <a:latin typeface="Arial" pitchFamily="34" charset="0"/>
              </a:rPr>
              <a:pPr defTabSz="909638"/>
              <a:t>23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E8C5C15-9FCB-4042-B20F-6CE8DDAEB36B}" type="slidenum">
              <a:rPr lang="en-US" altLang="ja-JP" smtClean="0">
                <a:latin typeface="Arial" pitchFamily="34" charset="0"/>
              </a:rPr>
              <a:pPr defTabSz="909638"/>
              <a:t>24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C85660E6-EDF8-4178-8F58-9BF7F33DDC5A}" type="slidenum">
              <a:rPr lang="en-US" altLang="ja-JP" smtClean="0">
                <a:latin typeface="Arial" pitchFamily="34" charset="0"/>
              </a:rPr>
              <a:pPr defTabSz="909638"/>
              <a:t>25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EB78729A-7536-4668-86B4-E0E557C5CEDF}" type="slidenum">
              <a:rPr lang="en-US" altLang="ja-JP" smtClean="0">
                <a:latin typeface="Arial" pitchFamily="34" charset="0"/>
              </a:rPr>
              <a:pPr defTabSz="909638"/>
              <a:t>26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7D8C69-28CB-49D0-8A40-40282B5CF1C6}" type="slidenum">
              <a:rPr lang="en-US" altLang="ja-JP" smtClean="0">
                <a:latin typeface="Arial" pitchFamily="34" charset="0"/>
              </a:rPr>
              <a:pPr defTabSz="909638"/>
              <a:t>28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71E6277-20D8-44AB-BE02-6FC58654BB71}" type="slidenum">
              <a:rPr lang="en-US" altLang="ja-JP" smtClean="0">
                <a:latin typeface="Arial" pitchFamily="34" charset="0"/>
              </a:rPr>
              <a:pPr defTabSz="909638"/>
              <a:t>29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FFBB694-E565-4109-89B0-6C15292D6E54}" type="slidenum">
              <a:rPr lang="en-US" altLang="ja-JP" smtClean="0">
                <a:latin typeface="Arial" pitchFamily="34" charset="0"/>
              </a:rPr>
              <a:pPr defTabSz="909638"/>
              <a:t>30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F24C73D-6FB8-4730-BE81-482FB7303A09}" type="slidenum">
              <a:rPr lang="en-US" altLang="ja-JP" smtClean="0">
                <a:latin typeface="Arial" pitchFamily="34" charset="0"/>
              </a:rPr>
              <a:pPr defTabSz="909638"/>
              <a:t>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705350"/>
            <a:ext cx="5416550" cy="4456113"/>
          </a:xfrm>
          <a:noFill/>
          <a:ln/>
        </p:spPr>
        <p:txBody>
          <a:bodyPr/>
          <a:lstStyle/>
          <a:p>
            <a:pPr lvl="2"/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A cut-away view of the magnetosphere, showing the dusk equatorial plane and the noon-midnight-north pole plane, illustrate</a:t>
            </a: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s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 in three dimensions the many physical phenomena occurring during magnetically active periods.</a:t>
            </a:r>
            <a:endParaRPr lang="en-US" altLang="ja-JP" smtClean="0">
              <a:solidFill>
                <a:srgbClr val="FF0000"/>
              </a:solidFill>
              <a:latin typeface="Helvetica CY"/>
            </a:endParaRPr>
          </a:p>
          <a:p>
            <a:pPr lvl="2">
              <a:spcBef>
                <a:spcPts val="300"/>
              </a:spcBef>
            </a:pP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The spacecraft will orbit approximately coincident with this equatorial plane. 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Particle angular distributions to be</a:t>
            </a: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 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measured at the equator </a:t>
            </a: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will 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also give the distributions along the magnetic field lines</a:t>
            </a: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.  D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istortions of the magnetic field from the particle energy density distributions maximize at the equator, and the geoelectric field </a:t>
            </a:r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at the equator </a:t>
            </a:r>
            <a:r>
              <a:rPr lang="ru-RU" altLang="ja-JP" smtClean="0">
                <a:solidFill>
                  <a:srgbClr val="FF0000"/>
                </a:solidFill>
                <a:latin typeface="Helvetica CY"/>
              </a:rPr>
              <a:t>maps down magnetic field lines to the ionosphere.  </a:t>
            </a:r>
            <a:endParaRPr lang="en-US" altLang="ja-JP" smtClean="0">
              <a:solidFill>
                <a:srgbClr val="FF0000"/>
              </a:solidFill>
              <a:latin typeface="Helvetica CY"/>
            </a:endParaRPr>
          </a:p>
          <a:p>
            <a:r>
              <a:rPr lang="en-US" altLang="ja-JP" smtClean="0">
                <a:solidFill>
                  <a:srgbClr val="FF0000"/>
                </a:solidFill>
                <a:latin typeface="Helvetica CY"/>
              </a:rPr>
              <a:t>Over the course of the two year mission, the orbit will precess, approximately twice, through these inner magnetospheric regions and collect observations for many magnetic storms.</a:t>
            </a:r>
          </a:p>
          <a:p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65946398-49FE-47FE-907E-3EC265A3964C}" type="slidenum">
              <a:rPr lang="en-US" altLang="ja-JP" smtClean="0">
                <a:latin typeface="Arial" pitchFamily="34" charset="0"/>
              </a:rPr>
              <a:pPr defTabSz="909638"/>
              <a:t>31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9D642327-D008-414E-A90B-EC218458B268}" type="slidenum">
              <a:rPr lang="en-US" altLang="ja-JP" smtClean="0">
                <a:latin typeface="Arial" pitchFamily="34" charset="0"/>
              </a:rPr>
              <a:pPr defTabSz="909638"/>
              <a:t>32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7503B47-0742-4158-9BA5-25E3182F48EC}" type="slidenum">
              <a:rPr lang="en-US" altLang="ja-JP" smtClean="0">
                <a:latin typeface="Arial" pitchFamily="34" charset="0"/>
              </a:rPr>
              <a:pPr defTabSz="909638"/>
              <a:t>33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DF2FCDA-0F9E-4031-87EC-DCE195F4D935}" type="slidenum">
              <a:rPr lang="en-US" altLang="ja-JP" smtClean="0">
                <a:latin typeface="Arial" pitchFamily="34" charset="0"/>
              </a:rPr>
              <a:pPr defTabSz="909638"/>
              <a:t>34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B7A7E03-C227-4083-BEFD-C11B01713AA2}" type="slidenum">
              <a:rPr lang="en-US" altLang="ja-JP" smtClean="0">
                <a:latin typeface="Arial" pitchFamily="34" charset="0"/>
              </a:rPr>
              <a:pPr defTabSz="909638"/>
              <a:t>35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1D8DB43-55CB-4147-8663-80FB666EF362}" type="slidenum">
              <a:rPr lang="en-US" altLang="ja-JP" smtClean="0">
                <a:latin typeface="Arial" pitchFamily="34" charset="0"/>
              </a:rPr>
              <a:pPr defTabSz="909638"/>
              <a:t>36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7D7CD2E4-DFD4-4364-888A-7C8FA2FCFDB2}" type="slidenum">
              <a:rPr lang="en-US" altLang="ja-JP" smtClean="0">
                <a:latin typeface="Arial" pitchFamily="34" charset="0"/>
              </a:rPr>
              <a:pPr defTabSz="909638"/>
              <a:t>37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FDCACC28-6348-4F75-86C5-A2CD23E34172}" type="slidenum">
              <a:rPr lang="en-US" altLang="ja-JP" smtClean="0">
                <a:latin typeface="Arial" pitchFamily="34" charset="0"/>
              </a:rPr>
              <a:pPr defTabSz="909638"/>
              <a:t>38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C35191B-C86C-4CDA-8647-C728B433C658}" type="slidenum">
              <a:rPr lang="en-US" altLang="ja-JP" smtClean="0">
                <a:latin typeface="Arial" pitchFamily="34" charset="0"/>
              </a:rPr>
              <a:pPr defTabSz="909638"/>
              <a:t>39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5A4FD08-DB06-49AA-931B-C1BD555C726B}" type="slidenum">
              <a:rPr lang="en-US" altLang="ja-JP" smtClean="0">
                <a:latin typeface="Arial" pitchFamily="34" charset="0"/>
              </a:rPr>
              <a:pPr defTabSz="909638"/>
              <a:t>40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C59E0E98-43DC-4332-9BD4-E986389F433B}" type="slidenum">
              <a:rPr lang="en-US" altLang="ja-JP" smtClean="0">
                <a:latin typeface="Arial" pitchFamily="34" charset="0"/>
              </a:rPr>
              <a:pPr defTabSz="909638"/>
              <a:t>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6046DD6D-6A52-4480-BC40-9011EF2377E0}" type="slidenum">
              <a:rPr lang="en-US" altLang="ja-JP" smtClean="0">
                <a:latin typeface="Arial" pitchFamily="34" charset="0"/>
              </a:rPr>
              <a:pPr defTabSz="909638"/>
              <a:t>41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F84D3F93-1A18-4E21-AD21-F9ED5D03E9A7}" type="slidenum">
              <a:rPr lang="en-US" altLang="ja-JP" smtClean="0">
                <a:latin typeface="Arial" pitchFamily="34" charset="0"/>
              </a:rPr>
              <a:pPr defTabSz="909638"/>
              <a:t>42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79E0315-84C7-45AC-A742-9E5D2D99CC2E}" type="slidenum">
              <a:rPr lang="en-US" altLang="ja-JP" smtClean="0">
                <a:latin typeface="Arial" pitchFamily="34" charset="0"/>
              </a:rPr>
              <a:pPr defTabSz="909638"/>
              <a:t>43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114815F-BAA6-4285-A887-EF0A6B679A0E}" type="slidenum">
              <a:rPr lang="en-US" altLang="ja-JP" smtClean="0">
                <a:latin typeface="Arial" pitchFamily="34" charset="0"/>
              </a:rPr>
              <a:pPr defTabSz="909638"/>
              <a:t>44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198B326-0C15-4752-8373-80E469B5DC56}" type="slidenum">
              <a:rPr lang="en-US" altLang="ja-JP" smtClean="0">
                <a:latin typeface="Arial" pitchFamily="34" charset="0"/>
              </a:rPr>
              <a:pPr defTabSz="909638"/>
              <a:t>45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44960F1-E06D-4B04-A456-109A4E1B1AC6}" type="slidenum">
              <a:rPr lang="en-US" altLang="ja-JP" smtClean="0">
                <a:latin typeface="Arial" pitchFamily="34" charset="0"/>
              </a:rPr>
              <a:pPr defTabSz="909638"/>
              <a:t>46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7E78F5C4-3C38-40DA-A0A0-5C29EDDCC1A1}" type="slidenum">
              <a:rPr lang="en-US" altLang="ja-JP" smtClean="0">
                <a:latin typeface="Arial" pitchFamily="34" charset="0"/>
              </a:rPr>
              <a:pPr defTabSz="909638"/>
              <a:t>47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BA0A57D1-BE9C-4348-B722-461166BE4841}" type="slidenum">
              <a:rPr lang="en-US" altLang="ja-JP" smtClean="0">
                <a:latin typeface="Arial" pitchFamily="34" charset="0"/>
              </a:rPr>
              <a:pPr defTabSz="909638"/>
              <a:t>48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258AE58C-4AC9-4383-8E60-79F0590F514E}" type="slidenum">
              <a:rPr lang="en-US" altLang="ja-JP" smtClean="0">
                <a:latin typeface="Arial" pitchFamily="34" charset="0"/>
              </a:rPr>
              <a:pPr defTabSz="909638"/>
              <a:t>49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66B13E8-234E-4756-9BA6-ADA43E0937E9}" type="slidenum">
              <a:rPr lang="en-US" altLang="ja-JP" smtClean="0">
                <a:latin typeface="Arial" pitchFamily="34" charset="0"/>
              </a:rPr>
              <a:pPr defTabSz="909638"/>
              <a:t>50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155207D-B7BF-4A46-A99E-546C2AF7CE98}" type="slidenum">
              <a:rPr lang="en-US" altLang="ja-JP" smtClean="0">
                <a:latin typeface="Arial" pitchFamily="34" charset="0"/>
              </a:rPr>
              <a:pPr defTabSz="909638"/>
              <a:t>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8B6AD7-DF6E-4D6C-AB4E-9140A967837A}" type="slidenum">
              <a:rPr lang="en-US" altLang="ja-JP" smtClean="0">
                <a:latin typeface="Arial" pitchFamily="34" charset="0"/>
              </a:rPr>
              <a:pPr defTabSz="909638"/>
              <a:t>51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0AC3203-1DFB-4C84-AFEF-91BFF12EC8E9}" type="slidenum">
              <a:rPr lang="en-US" altLang="ja-JP" smtClean="0">
                <a:latin typeface="Arial" pitchFamily="34" charset="0"/>
              </a:rPr>
              <a:pPr defTabSz="909638"/>
              <a:t>52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4AD02F9-46CE-4B9A-AEF3-B2A148DA30CE}" type="slidenum">
              <a:rPr lang="en-US" altLang="ja-JP" smtClean="0">
                <a:latin typeface="Arial" pitchFamily="34" charset="0"/>
              </a:rPr>
              <a:pPr defTabSz="909638"/>
              <a:t>53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A75D686-0617-49F1-A7D6-DBE15FA287AF}" type="slidenum">
              <a:rPr lang="en-US" altLang="ja-JP" smtClean="0">
                <a:latin typeface="Arial" pitchFamily="34" charset="0"/>
              </a:rPr>
              <a:pPr defTabSz="909638"/>
              <a:t>54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C1D5F96B-C0B7-4B87-8C7A-25BF93A3E431}" type="slidenum">
              <a:rPr lang="en-US" altLang="ja-JP" smtClean="0">
                <a:latin typeface="Arial" pitchFamily="34" charset="0"/>
              </a:rPr>
              <a:pPr defTabSz="909638"/>
              <a:t>55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7FE39106-BC64-43E2-BE1F-A90325246832}" type="slidenum">
              <a:rPr lang="en-US" altLang="ja-JP" smtClean="0">
                <a:latin typeface="Arial" pitchFamily="34" charset="0"/>
              </a:rPr>
              <a:pPr defTabSz="909638"/>
              <a:t>56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EE7EBD82-7D0C-46EF-A600-62AACDE1D5C3}" type="slidenum">
              <a:rPr lang="en-US" altLang="ja-JP" smtClean="0">
                <a:latin typeface="Arial" pitchFamily="34" charset="0"/>
              </a:rPr>
              <a:pPr defTabSz="909638"/>
              <a:t>57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48051B14-E35C-4447-8B02-2621E078C8BB}" type="slidenum">
              <a:rPr lang="en-US" altLang="ja-JP" smtClean="0">
                <a:latin typeface="Arial" pitchFamily="34" charset="0"/>
              </a:rPr>
              <a:pPr defTabSz="909638"/>
              <a:t>58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F7ED00A-70A7-400E-93D6-FEC81D755FDC}" type="slidenum">
              <a:rPr lang="en-US" altLang="ja-JP" smtClean="0">
                <a:latin typeface="Arial" pitchFamily="34" charset="0"/>
              </a:rPr>
              <a:pPr defTabSz="909638"/>
              <a:t>59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1F2066D8-73BB-465A-9849-48B3BF9AA778}" type="slidenum">
              <a:rPr lang="en-US" altLang="ja-JP" smtClean="0">
                <a:latin typeface="Arial" pitchFamily="34" charset="0"/>
              </a:rPr>
              <a:pPr defTabSz="909638"/>
              <a:t>60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C83B9E8-261F-40F4-B27E-9102F10C940B}" type="slidenum">
              <a:rPr lang="en-US" altLang="ja-JP" smtClean="0">
                <a:latin typeface="Arial" pitchFamily="34" charset="0"/>
              </a:rPr>
              <a:pPr defTabSz="909638"/>
              <a:t>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B304B21-C7B3-431B-A91B-205F2BFBA9D8}" type="slidenum">
              <a:rPr lang="en-US" altLang="ja-JP" smtClean="0">
                <a:latin typeface="Arial" pitchFamily="34" charset="0"/>
              </a:rPr>
              <a:pPr defTabSz="909638"/>
              <a:t>61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1C05CFB-71B6-4FD5-A163-F073E4594413}" type="slidenum">
              <a:rPr lang="en-US" altLang="ja-JP" smtClean="0">
                <a:latin typeface="Arial" pitchFamily="34" charset="0"/>
              </a:rPr>
              <a:pPr defTabSz="909638"/>
              <a:t>62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841750" y="9424988"/>
            <a:ext cx="2940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/>
            <a:fld id="{3F3C2476-1B99-4810-A062-FD8E4C01342A}" type="slidenum">
              <a:rPr lang="en-US" altLang="ja-JP" sz="1200" b="0">
                <a:latin typeface="Arial" pitchFamily="34" charset="0"/>
              </a:rPr>
              <a:pPr algn="r"/>
              <a:t>62</a:t>
            </a:fld>
            <a:endParaRPr lang="en-US" altLang="ja-JP" sz="1200" b="0">
              <a:latin typeface="Arial" pitchFamily="34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0413"/>
            <a:ext cx="4965700" cy="3724275"/>
          </a:xfrm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72050" cy="4483100"/>
          </a:xfrm>
          <a:noFill/>
          <a:ln/>
        </p:spPr>
        <p:txBody>
          <a:bodyPr lIns="90873" tIns="45437" rIns="90873" bIns="45437"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D17FF04-A871-4AEF-8A8E-5F3F2913E97C}" type="slidenum">
              <a:rPr lang="en-US" altLang="ja-JP" smtClean="0">
                <a:latin typeface="Arial" pitchFamily="34" charset="0"/>
              </a:rPr>
              <a:pPr defTabSz="909638"/>
              <a:t>64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64AC1675-9EE7-4B75-9F74-30F9A29B25DF}" type="slidenum">
              <a:rPr lang="en-US" altLang="ja-JP" smtClean="0">
                <a:latin typeface="Arial" pitchFamily="34" charset="0"/>
              </a:rPr>
              <a:pPr defTabSz="909638"/>
              <a:t>65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The ERG satellite have science instruments on particles, fields and waves.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particle instruments, the satellite measure ions and electron.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ion instrumets, there is suprathermal  mass spectrumeter and three different ion mass spectrumeter from 40 eV to 1 MeV.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Using these instrumets, we can meaure ion mass spectrum with broad energy range.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electron detector, there are three different energy range detector; electrostatic analyzer and SSD.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magnetic field instruments, the satellite has flux gate and search coil and can measure the magnetic field from DC to VLF.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Also, the satellite has instruments on electric field and plasma waves, and can measure DC electric field and plasma waves from a few Hz to few MHz.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These plasma wave date would be used for not only plasma wave study but also cold plasma density measurement by measuring UHR and whistler mode waves.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Right now, pre-phase-A study is finished and fulfilled the requirements.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C978CA4-09CF-48A5-A741-F15A3E4E7232}" type="slidenum">
              <a:rPr lang="en-US" altLang="ja-JP" smtClean="0">
                <a:latin typeface="Arial" pitchFamily="34" charset="0"/>
              </a:rPr>
              <a:pPr defTabSz="909638"/>
              <a:t>66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E17C36C-9CAE-4CDD-BE37-8E63DFC92D49}" type="slidenum">
              <a:rPr lang="en-US" altLang="ja-JP" smtClean="0">
                <a:latin typeface="Arial" pitchFamily="34" charset="0"/>
              </a:rPr>
              <a:pPr defTabSz="909638"/>
              <a:t>67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164CB56F-7397-4261-8471-6AC03851A68E}" type="slidenum">
              <a:rPr lang="en-US" altLang="ja-JP" smtClean="0">
                <a:latin typeface="Arial" pitchFamily="34" charset="0"/>
              </a:rPr>
              <a:pPr defTabSz="909638"/>
              <a:t>68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BF62D4F-A1F2-4273-B672-B8E95889D23D}" type="slidenum">
              <a:rPr lang="en-US" altLang="ja-JP" smtClean="0">
                <a:latin typeface="Arial" pitchFamily="34" charset="0"/>
              </a:rPr>
              <a:pPr defTabSz="909638"/>
              <a:t>69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54799E8-7135-43E6-8396-2A41118F0FA6}" type="slidenum">
              <a:rPr lang="en-US" altLang="ja-JP" smtClean="0">
                <a:latin typeface="Arial" pitchFamily="34" charset="0"/>
              </a:rPr>
              <a:pPr defTabSz="909638"/>
              <a:t>70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7D7CD2E4-DFD4-4364-888A-7C8FA2FCFDB2}" type="slidenum">
              <a:rPr lang="en-US" altLang="ja-JP" smtClean="0">
                <a:latin typeface="Arial" pitchFamily="34" charset="0"/>
              </a:rPr>
              <a:pPr defTabSz="909638"/>
              <a:t>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the inner magnetosphere, as you know, a lot of kind of plasma and particles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figure is schematic picture showing the region and energy range of plasma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This axis is L value, indicating from inner magnetosphere to plasma sheet.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On the other hand, this axis is energy from a few eV (thermal energy range) to MeV (relativistic energy).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As the most higher energy range, there are radiation belts, and basically there are two different region of electrons; inner and outer belt.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In the energy around few 10 keV, there exits ring current around L=3 to 6.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plasma sheet also exists in the night side.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Moreover, in the near earth region, there is plasmasphere.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origin of the plasmasphere is thermal plasma from ionosphere.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Thus, in the inner magnetosphere, the particles with energy range of order 6 and different origin, solar wind/ionosphere, coexist.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also, ion population is not only proton but also several heavy ions.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8860CA42-85DE-458D-BD28-21E493E65580}" type="slidenum">
              <a:rPr lang="en-US" altLang="ja-JP" smtClean="0">
                <a:latin typeface="Arial" pitchFamily="34" charset="0"/>
              </a:rPr>
              <a:pPr defTabSz="909638"/>
              <a:t>71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DBEF715-E93B-4BFE-BBBB-EA8ECF463DAC}" type="slidenum">
              <a:rPr lang="en-US" altLang="ja-JP" smtClean="0">
                <a:latin typeface="Arial" pitchFamily="34" charset="0"/>
              </a:rPr>
              <a:pPr defTabSz="909638"/>
              <a:t>72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3F1C1D6E-BDDD-4F2C-93F9-B8A20E55C271}" type="slidenum">
              <a:rPr lang="en-US" altLang="ja-JP" smtClean="0">
                <a:latin typeface="Arial" pitchFamily="34" charset="0"/>
              </a:rPr>
              <a:pPr defTabSz="909638"/>
              <a:t>73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680ABA2C-D9D0-47D9-BAB2-1E951EF45E6C}" type="slidenum">
              <a:rPr lang="en-US" altLang="ja-JP" smtClean="0">
                <a:latin typeface="Arial" pitchFamily="34" charset="0"/>
              </a:rPr>
              <a:pPr defTabSz="909638"/>
              <a:t>74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7459" name="Rectangle 7"/>
          <p:cNvSpPr txBox="1">
            <a:spLocks noGrp="1" noChangeArrowheads="1"/>
          </p:cNvSpPr>
          <p:nvPr/>
        </p:nvSpPr>
        <p:spPr bwMode="auto">
          <a:xfrm>
            <a:off x="3841750" y="9424988"/>
            <a:ext cx="2940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/>
            <a:fld id="{014DF43D-7A65-46AA-9DBC-BE9832B02ABD}" type="slidenum">
              <a:rPr lang="en-US" altLang="ja-JP" sz="1200" b="0">
                <a:latin typeface="Arial" pitchFamily="34" charset="0"/>
              </a:rPr>
              <a:pPr algn="r"/>
              <a:t>74</a:t>
            </a:fld>
            <a:endParaRPr lang="en-US" altLang="ja-JP" sz="1200" b="0">
              <a:latin typeface="Arial" pitchFamily="34" charset="0"/>
            </a:endParaRPr>
          </a:p>
        </p:txBody>
      </p:sp>
      <p:sp>
        <p:nvSpPr>
          <p:cNvPr id="147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0413"/>
            <a:ext cx="4965700" cy="3724275"/>
          </a:xfrm>
          <a:ln/>
        </p:spPr>
      </p:sp>
      <p:sp>
        <p:nvSpPr>
          <p:cNvPr id="147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72050" cy="4483100"/>
          </a:xfrm>
          <a:noFill/>
          <a:ln/>
        </p:spPr>
        <p:txBody>
          <a:bodyPr lIns="90873" tIns="45437" rIns="90873" bIns="45437"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C0900276-F5A0-45AD-B5E5-B977A6EADE6B}" type="slidenum">
              <a:rPr lang="en-US" altLang="ja-JP" smtClean="0">
                <a:latin typeface="Arial" pitchFamily="34" charset="0"/>
              </a:rPr>
              <a:pPr defTabSz="909638"/>
              <a:t>75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9D749FF-356F-4447-B71D-37D15E6045BA}" type="slidenum">
              <a:rPr lang="en-US" altLang="ja-JP" smtClean="0">
                <a:latin typeface="Arial" pitchFamily="34" charset="0"/>
              </a:rPr>
              <a:pPr defTabSz="909638"/>
              <a:t>76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3841750" y="9424988"/>
            <a:ext cx="2940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/>
            <a:fld id="{74B9A8F3-EBB0-4A89-B82D-EC223585AD12}" type="slidenum">
              <a:rPr lang="en-US" altLang="ja-JP" sz="1200" b="0">
                <a:latin typeface="Arial" pitchFamily="34" charset="0"/>
              </a:rPr>
              <a:pPr algn="r"/>
              <a:t>76</a:t>
            </a:fld>
            <a:endParaRPr lang="en-US" altLang="ja-JP" sz="1200" b="0">
              <a:latin typeface="Arial" pitchFamily="34" charset="0"/>
            </a:endParaRPr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0413"/>
            <a:ext cx="4965700" cy="3724275"/>
          </a:xfrm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72050" cy="4483100"/>
          </a:xfrm>
          <a:noFill/>
          <a:ln/>
        </p:spPr>
        <p:txBody>
          <a:bodyPr lIns="90873" tIns="45437" rIns="90873" bIns="45437"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FB1B1D27-EDCA-4EE5-A640-8988D4BB3807}" type="slidenum">
              <a:rPr lang="en-US" altLang="ja-JP" smtClean="0">
                <a:latin typeface="Arial" pitchFamily="34" charset="0"/>
              </a:rPr>
              <a:pPr defTabSz="909638"/>
              <a:t>77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0531" name="Rectangle 7"/>
          <p:cNvSpPr txBox="1">
            <a:spLocks noGrp="1" noChangeArrowheads="1"/>
          </p:cNvSpPr>
          <p:nvPr/>
        </p:nvSpPr>
        <p:spPr bwMode="auto">
          <a:xfrm>
            <a:off x="3841750" y="9424988"/>
            <a:ext cx="29400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/>
            <a:fld id="{9EFAD33B-EEBC-4ADC-9FB4-7FDA8ECE959D}" type="slidenum">
              <a:rPr lang="en-US" altLang="ja-JP" sz="1200" b="0">
                <a:latin typeface="Arial" pitchFamily="34" charset="0"/>
              </a:rPr>
              <a:pPr algn="r"/>
              <a:t>77</a:t>
            </a:fld>
            <a:endParaRPr lang="en-US" altLang="ja-JP" sz="1200" b="0">
              <a:latin typeface="Arial" pitchFamily="34" charset="0"/>
            </a:endParaRPr>
          </a:p>
        </p:txBody>
      </p:sp>
      <p:sp>
        <p:nvSpPr>
          <p:cNvPr id="150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0413"/>
            <a:ext cx="4965700" cy="3724275"/>
          </a:xfrm>
          <a:ln/>
        </p:spPr>
      </p:sp>
      <p:sp>
        <p:nvSpPr>
          <p:cNvPr id="150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72050" cy="4483100"/>
          </a:xfrm>
          <a:noFill/>
          <a:ln/>
        </p:spPr>
        <p:txBody>
          <a:bodyPr lIns="90873" tIns="45437" rIns="90873" bIns="45437"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0B5C376A-7F93-437F-B68A-E44BE3A8FC03}" type="slidenum">
              <a:rPr lang="en-US" altLang="ja-JP" smtClean="0">
                <a:latin typeface="Arial" pitchFamily="34" charset="0"/>
              </a:rPr>
              <a:pPr defTabSz="909638"/>
              <a:t>78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961E5CF-63E3-4003-8FC6-EF6C54FC0E5E}" type="slidenum">
              <a:rPr lang="en-US" altLang="ja-JP" smtClean="0">
                <a:latin typeface="Arial" pitchFamily="34" charset="0"/>
              </a:rPr>
              <a:pPr defTabSz="909638"/>
              <a:t>79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As the origin of energetic electrons in Geospace, now, two different ideas are proposed.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Simply speaking, one is adiabatic accelearation, and another is non-adiabatic accelaration process.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Again, this is diagram of particle distribution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adiabatic accelraetion process is classical idea which has been considered since 1960’s.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particle with large magnetic moment in the plasma sheet moves inwardly with radial diffusion.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the particle can be accelreated to relativistic energy because radial diffusion is adiabatic transport process.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6F6C47AB-9769-4860-9529-00D3D89F7DFF}" type="slidenum">
              <a:rPr lang="en-US" altLang="ja-JP" smtClean="0">
                <a:latin typeface="Arial" pitchFamily="34" charset="0"/>
              </a:rPr>
              <a:pPr defTabSz="909638"/>
              <a:t>80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order to investigate this non-adiabatic process, the observations of paritcles below 100 keV is necessary.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Also, we guess that the acceleration process should take place at magnetic equatorial plane. The observation at equatorr is quite imporantant.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However, so far, such observations has never performed at magnetic equatoar, because the observaiton under strong radiation hazard is quite difficult.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B6DAA566-A9D3-4C3E-A5A5-49950154E03D}" type="slidenum">
              <a:rPr lang="en-US" altLang="ja-JP" smtClean="0">
                <a:latin typeface="Arial" pitchFamily="34" charset="0"/>
              </a:rPr>
              <a:pPr defTabSz="909638"/>
              <a:t>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5DDCAD5F-1BF9-417C-89CF-5197B96C2B79}" type="slidenum">
              <a:rPr lang="en-US" altLang="ja-JP" smtClean="0">
                <a:latin typeface="Arial" pitchFamily="34" charset="0"/>
              </a:rPr>
              <a:pPr defTabSz="909638"/>
              <a:t>81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As the origin of energetic electrons in Geospace, now, two different ideas are proposed.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Simply speaking, one is adiabatic accelearation, and another is non-adiabatic accelaration process.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Again, this is diagram of particle distribution in the inner magnetosphere.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adiabatic accelraetion process is classical idea which has been considered since 1960’s.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The particle with large magnetic moment in the plasma sheet moves inwardly with radial diffusion.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And the particle can be accelreated to relativistic energy because radial diffusion is adiabatic transport process.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722719F2-4825-4BD7-8BED-911E58BE834C}" type="slidenum">
              <a:rPr lang="en-US" altLang="ja-JP" smtClean="0">
                <a:latin typeface="Arial" pitchFamily="34" charset="0"/>
              </a:rPr>
              <a:pPr defTabSz="909638"/>
              <a:t>82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In order to investigate this non-adiabatic process, the observations of paritcles below 100 keV is necessary.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Also, we guess that the acceleration process should take place at magnetic equatorial plane. The observation at equatorr is quite imporantant.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However, so far, such observations has never performed at magnetic equatoar, because the observaiton under strong radiation hazard is quite difficult.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EB92EBC3-F69E-4211-A4B1-93ECADD67378}" type="slidenum">
              <a:rPr lang="en-US" altLang="ja-JP" smtClean="0">
                <a:latin typeface="Arial" pitchFamily="34" charset="0"/>
              </a:rPr>
              <a:pPr defTabSz="909638"/>
              <a:t>83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1E26F5BF-E945-4059-BE8F-2E37E1A98462}" type="slidenum">
              <a:rPr lang="en-US" altLang="ja-JP" smtClean="0">
                <a:latin typeface="Arial" pitchFamily="34" charset="0"/>
              </a:rPr>
              <a:pPr defTabSz="909638"/>
              <a:t>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327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B64-4FD1-4CCB-8ED8-1BEDADDE0DE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D85C0-FA63-4689-A3AB-48C5839DF23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32948-8294-4E76-A9A5-4E137AB3830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36F5-765A-4487-A7DE-9FB75F59F1B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773F-5C0B-40CC-B014-104718D6AE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CA10D-E1CC-4238-AD57-2A41FB10EF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8C17-A13C-41E4-869E-DA5175B7832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53A6-671E-4B45-844D-730EBEC3DBB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FA0C-F14A-4D23-BCF9-5A625E2FEC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C813-A459-4C60-958F-2A078307977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61FB-A8E0-4417-BEE6-D79F37A07F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2A7BD9-635C-4B61-BFA2-F9E99F64ECC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17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7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7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7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317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7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317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Miyoshi\Desktop\JPGU\Flux_GEMSISRB.avi" TargetMode="External"/><Relationship Id="rId1" Type="http://schemas.openxmlformats.org/officeDocument/2006/relationships/video" Target="file:///C:\Users\Miyoshi\Desktop\JPGU\GEMSISRC.avi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72.jpeg"/><Relationship Id="rId4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3.bin"/><Relationship Id="rId2" Type="http://schemas.openxmlformats.org/officeDocument/2006/relationships/video" Target="file:///C:\Users\Miyoshi\Desktop\JPGU\Density_gmm_N=4_Bz=-5.avi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6013" y="260648"/>
            <a:ext cx="96488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b="0" dirty="0" smtClean="0">
                <a:solidFill>
                  <a:srgbClr val="FFFF00"/>
                </a:solidFill>
                <a:latin typeface="Helvetica" pitchFamily="34" charset="0"/>
              </a:rPr>
              <a:t>          </a:t>
            </a:r>
            <a:r>
              <a:rPr lang="en-US" altLang="ja-JP" sz="2400" b="0" dirty="0" err="1" smtClean="0">
                <a:solidFill>
                  <a:srgbClr val="FFFF00"/>
                </a:solidFill>
                <a:latin typeface="Helvetica" pitchFamily="34" charset="0"/>
              </a:rPr>
              <a:t>Geospace</a:t>
            </a:r>
            <a:r>
              <a:rPr lang="en-US" altLang="ja-JP" sz="2400" b="0" dirty="0" smtClean="0">
                <a:solidFill>
                  <a:srgbClr val="FFFF00"/>
                </a:solidFill>
                <a:latin typeface="Helvetica" pitchFamily="34" charset="0"/>
              </a:rPr>
              <a:t> Exploration Mission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83568" y="2492896"/>
            <a:ext cx="82438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>
                <a:latin typeface="Arial" pitchFamily="34" charset="0"/>
              </a:rPr>
              <a:t>Y. Miyoshi (1), T. Ono (2), T. Takashima (3), </a:t>
            </a:r>
            <a:r>
              <a:rPr lang="en-US" altLang="ja-JP" sz="1600" b="0" dirty="0" smtClean="0">
                <a:latin typeface="Arial" pitchFamily="34" charset="0"/>
              </a:rPr>
              <a:t>K. Seki (1), K. </a:t>
            </a:r>
            <a:r>
              <a:rPr lang="en-US" altLang="ja-JP" sz="1600" b="0" dirty="0" err="1" smtClean="0">
                <a:latin typeface="Arial" pitchFamily="34" charset="0"/>
              </a:rPr>
              <a:t>Shiokawa</a:t>
            </a:r>
            <a:r>
              <a:rPr lang="en-US" altLang="ja-JP" sz="1600" b="0" dirty="0" smtClean="0">
                <a:latin typeface="Arial" pitchFamily="34" charset="0"/>
              </a:rPr>
              <a:t> (1), 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 smtClean="0">
                <a:latin typeface="Arial" pitchFamily="34" charset="0"/>
              </a:rPr>
              <a:t>N. Sato (4), T. </a:t>
            </a:r>
            <a:r>
              <a:rPr lang="en-US" altLang="ja-JP" sz="1600" b="0" dirty="0" err="1" smtClean="0">
                <a:latin typeface="Arial" pitchFamily="34" charset="0"/>
              </a:rPr>
              <a:t>Nagatsuma</a:t>
            </a:r>
            <a:r>
              <a:rPr lang="en-US" altLang="ja-JP" sz="1600" b="0" dirty="0" smtClean="0">
                <a:latin typeface="Arial" pitchFamily="34" charset="0"/>
              </a:rPr>
              <a:t> (5), N. </a:t>
            </a:r>
            <a:r>
              <a:rPr lang="en-US" altLang="ja-JP" sz="1600" b="0" dirty="0" err="1" smtClean="0">
                <a:latin typeface="Arial" pitchFamily="34" charset="0"/>
              </a:rPr>
              <a:t>Nishitani</a:t>
            </a:r>
            <a:r>
              <a:rPr lang="en-US" altLang="ja-JP" sz="1600" b="0" dirty="0" smtClean="0">
                <a:latin typeface="Arial" pitchFamily="34" charset="0"/>
              </a:rPr>
              <a:t> (1), T. Hori (1), Y. Miyashita (1), 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 smtClean="0">
                <a:latin typeface="Arial" pitchFamily="34" charset="0"/>
              </a:rPr>
              <a:t>T. </a:t>
            </a:r>
            <a:r>
              <a:rPr lang="en-US" altLang="ja-JP" sz="1600" b="0" dirty="0" err="1" smtClean="0">
                <a:latin typeface="Arial" pitchFamily="34" charset="0"/>
              </a:rPr>
              <a:t>Segawa</a:t>
            </a:r>
            <a:r>
              <a:rPr lang="en-US" altLang="ja-JP" sz="1600" b="0" dirty="0" smtClean="0">
                <a:latin typeface="Arial" pitchFamily="34" charset="0"/>
              </a:rPr>
              <a:t> (1), A. S. </a:t>
            </a:r>
            <a:r>
              <a:rPr lang="en-US" altLang="ja-JP" sz="1600" b="0" smtClean="0">
                <a:latin typeface="Arial" pitchFamily="34" charset="0"/>
              </a:rPr>
              <a:t>Yukimatu</a:t>
            </a:r>
            <a:r>
              <a:rPr lang="en-US" altLang="ja-JP" sz="1600" b="0" dirty="0" smtClean="0">
                <a:latin typeface="Arial" pitchFamily="34" charset="0"/>
              </a:rPr>
              <a:t> (4), K. Hosokawa (6), M</a:t>
            </a:r>
            <a:r>
              <a:rPr lang="en-US" altLang="ja-JP" sz="1600" b="0" dirty="0">
                <a:latin typeface="Arial" pitchFamily="34" charset="0"/>
              </a:rPr>
              <a:t>. </a:t>
            </a:r>
            <a:r>
              <a:rPr lang="en-US" altLang="ja-JP" sz="1600" b="0" dirty="0" err="1">
                <a:latin typeface="Arial" pitchFamily="34" charset="0"/>
              </a:rPr>
              <a:t>Hirahara</a:t>
            </a:r>
            <a:r>
              <a:rPr lang="en-US" altLang="ja-JP" sz="1600" b="0" dirty="0">
                <a:latin typeface="Arial" pitchFamily="34" charset="0"/>
              </a:rPr>
              <a:t> </a:t>
            </a:r>
            <a:r>
              <a:rPr lang="en-US" altLang="ja-JP" sz="1600" b="0" dirty="0" smtClean="0">
                <a:latin typeface="Arial" pitchFamily="34" charset="0"/>
              </a:rPr>
              <a:t>(1), 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 smtClean="0">
                <a:latin typeface="Arial" pitchFamily="34" charset="0"/>
              </a:rPr>
              <a:t>K</a:t>
            </a:r>
            <a:r>
              <a:rPr lang="en-US" altLang="ja-JP" sz="1600" b="0" dirty="0">
                <a:latin typeface="Arial" pitchFamily="34" charset="0"/>
              </a:rPr>
              <a:t>. </a:t>
            </a:r>
            <a:r>
              <a:rPr lang="en-US" altLang="ja-JP" sz="1600" b="0" dirty="0" err="1">
                <a:latin typeface="Arial" pitchFamily="34" charset="0"/>
              </a:rPr>
              <a:t>Asamura</a:t>
            </a:r>
            <a:r>
              <a:rPr lang="en-US" altLang="ja-JP" sz="1600" b="0" dirty="0">
                <a:latin typeface="Arial" pitchFamily="34" charset="0"/>
              </a:rPr>
              <a:t> </a:t>
            </a:r>
            <a:r>
              <a:rPr lang="en-US" altLang="ja-JP" sz="1600" b="0" dirty="0" smtClean="0">
                <a:latin typeface="Arial" pitchFamily="34" charset="0"/>
              </a:rPr>
              <a:t>(3), T</a:t>
            </a:r>
            <a:r>
              <a:rPr lang="en-US" altLang="ja-JP" sz="1600" b="0" dirty="0">
                <a:latin typeface="Arial" pitchFamily="34" charset="0"/>
              </a:rPr>
              <a:t>. </a:t>
            </a:r>
            <a:r>
              <a:rPr lang="en-US" altLang="ja-JP" sz="1600" b="0" dirty="0" err="1">
                <a:latin typeface="Arial" pitchFamily="34" charset="0"/>
              </a:rPr>
              <a:t>Obara</a:t>
            </a:r>
            <a:r>
              <a:rPr lang="en-US" altLang="ja-JP" sz="1600" b="0" dirty="0">
                <a:latin typeface="Arial" pitchFamily="34" charset="0"/>
              </a:rPr>
              <a:t> </a:t>
            </a:r>
            <a:r>
              <a:rPr lang="en-US" altLang="ja-JP" sz="1600" b="0" dirty="0" smtClean="0">
                <a:latin typeface="Arial" pitchFamily="34" charset="0"/>
              </a:rPr>
              <a:t>(3), </a:t>
            </a:r>
            <a:r>
              <a:rPr lang="en-US" altLang="ja-JP" sz="1600" b="0" dirty="0">
                <a:latin typeface="Arial" pitchFamily="34" charset="0"/>
              </a:rPr>
              <a:t>Y. </a:t>
            </a:r>
            <a:r>
              <a:rPr lang="en-US" altLang="ja-JP" sz="1600" b="0" dirty="0" err="1">
                <a:latin typeface="Arial" pitchFamily="34" charset="0"/>
              </a:rPr>
              <a:t>Kasaba</a:t>
            </a:r>
            <a:r>
              <a:rPr lang="en-US" altLang="ja-JP" sz="1600" b="0" dirty="0">
                <a:latin typeface="Arial" pitchFamily="34" charset="0"/>
              </a:rPr>
              <a:t> (2), A. Kumamoto (2), </a:t>
            </a:r>
            <a:r>
              <a:rPr lang="en-US" altLang="ja-JP" sz="1600" b="0" dirty="0" smtClean="0">
                <a:latin typeface="Arial" pitchFamily="34" charset="0"/>
              </a:rPr>
              <a:t>A</a:t>
            </a:r>
            <a:r>
              <a:rPr lang="en-US" altLang="ja-JP" sz="1600" b="0" dirty="0">
                <a:latin typeface="Arial" pitchFamily="34" charset="0"/>
              </a:rPr>
              <a:t>. Matsuoka (3), </a:t>
            </a:r>
            <a:endParaRPr lang="en-US" altLang="ja-JP" sz="1600" b="0" dirty="0" smtClean="0">
              <a:latin typeface="Arial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 smtClean="0">
                <a:latin typeface="Arial" pitchFamily="34" charset="0"/>
              </a:rPr>
              <a:t>H</a:t>
            </a:r>
            <a:r>
              <a:rPr lang="en-US" altLang="ja-JP" sz="1600" b="0" dirty="0">
                <a:latin typeface="Arial" pitchFamily="34" charset="0"/>
              </a:rPr>
              <a:t>. Kojima </a:t>
            </a:r>
            <a:r>
              <a:rPr lang="en-US" altLang="ja-JP" sz="1600" b="0" dirty="0" smtClean="0">
                <a:latin typeface="Arial" pitchFamily="34" charset="0"/>
              </a:rPr>
              <a:t>(7), M</a:t>
            </a:r>
            <a:r>
              <a:rPr lang="en-US" altLang="ja-JP" sz="1600" b="0" dirty="0">
                <a:latin typeface="Arial" pitchFamily="34" charset="0"/>
              </a:rPr>
              <a:t>. Fujimoto </a:t>
            </a:r>
            <a:r>
              <a:rPr lang="en-US" altLang="ja-JP" sz="1600" b="0" dirty="0" smtClean="0">
                <a:latin typeface="Arial" pitchFamily="34" charset="0"/>
              </a:rPr>
              <a:t>(3), and V. Angelopoulos (8)</a:t>
            </a:r>
            <a:endParaRPr lang="en-US" altLang="ja-JP" sz="1600" b="0" dirty="0">
              <a:latin typeface="Arial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 i="1" dirty="0" smtClean="0">
                <a:latin typeface="Britannic Bold" pitchFamily="34" charset="0"/>
              </a:rPr>
              <a:t>ERG</a:t>
            </a:r>
            <a:r>
              <a:rPr lang="en-US" altLang="ja-JP" sz="1600" b="0" dirty="0" smtClean="0">
                <a:latin typeface="Arial" pitchFamily="34" charset="0"/>
              </a:rPr>
              <a:t>  </a:t>
            </a:r>
            <a:r>
              <a:rPr lang="en-US" altLang="ja-JP" sz="1600" b="0" dirty="0">
                <a:latin typeface="Arial" pitchFamily="34" charset="0"/>
              </a:rPr>
              <a:t>working </a:t>
            </a:r>
            <a:r>
              <a:rPr lang="en-US" altLang="ja-JP" sz="1600" b="0" dirty="0" smtClean="0">
                <a:latin typeface="Arial" pitchFamily="34" charset="0"/>
              </a:rPr>
              <a:t>group, </a:t>
            </a:r>
            <a:r>
              <a:rPr lang="en-US" altLang="ja-JP" sz="1600" b="0" i="1" dirty="0" smtClean="0">
                <a:latin typeface="Britannic Bold" pitchFamily="34" charset="0"/>
              </a:rPr>
              <a:t>ERG</a:t>
            </a:r>
            <a:r>
              <a:rPr lang="en-US" altLang="ja-JP" sz="1600" b="0" dirty="0" smtClean="0">
                <a:latin typeface="Arial" pitchFamily="34" charset="0"/>
              </a:rPr>
              <a:t> science center task team</a:t>
            </a:r>
            <a:endParaRPr lang="en-US" altLang="ja-JP" sz="1600" b="0" dirty="0">
              <a:latin typeface="Arial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 smtClean="0">
                <a:latin typeface="Arial" pitchFamily="34" charset="0"/>
              </a:rPr>
              <a:t>        </a:t>
            </a:r>
            <a:r>
              <a:rPr lang="en-US" altLang="ja-JP" sz="1400" b="0" dirty="0">
                <a:latin typeface="Arial" pitchFamily="34" charset="0"/>
              </a:rPr>
              <a:t>(1) STEL, Nagoya University, Japan, (2) Tohoku University, Japan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ja-JP" sz="1400" b="0" dirty="0">
                <a:latin typeface="Arial" pitchFamily="34" charset="0"/>
              </a:rPr>
              <a:t>  </a:t>
            </a:r>
            <a:r>
              <a:rPr lang="en-US" altLang="ja-JP" sz="1400" b="0" dirty="0" smtClean="0">
                <a:latin typeface="Arial" pitchFamily="34" charset="0"/>
              </a:rPr>
              <a:t>      (3) JAXA</a:t>
            </a:r>
            <a:r>
              <a:rPr lang="en-US" altLang="ja-JP" sz="1400" b="0" dirty="0">
                <a:latin typeface="Arial" pitchFamily="34" charset="0"/>
              </a:rPr>
              <a:t>, Japan, </a:t>
            </a:r>
            <a:r>
              <a:rPr lang="en-US" altLang="ja-JP" sz="1400" b="0" dirty="0" smtClean="0">
                <a:latin typeface="Arial" pitchFamily="34" charset="0"/>
              </a:rPr>
              <a:t>(4) NIPR, Japan, (5) NICT, Japan, (6) UEC, Japan, 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ja-JP" sz="1400" b="0" dirty="0" smtClean="0">
                <a:latin typeface="Arial" pitchFamily="34" charset="0"/>
              </a:rPr>
              <a:t>        (7) RISH</a:t>
            </a:r>
            <a:r>
              <a:rPr lang="en-US" altLang="ja-JP" sz="1400" b="0" dirty="0">
                <a:latin typeface="Arial" pitchFamily="34" charset="0"/>
              </a:rPr>
              <a:t>, Kyoto University, </a:t>
            </a:r>
            <a:r>
              <a:rPr lang="en-US" altLang="ja-JP" sz="1400" b="0" dirty="0" smtClean="0">
                <a:latin typeface="Arial" pitchFamily="34" charset="0"/>
              </a:rPr>
              <a:t>(8) UCLA/IGPP, USA</a:t>
            </a:r>
            <a:endParaRPr lang="en-US" altLang="ja-JP" sz="1400" b="0" dirty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038475" y="1124744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en-US" altLang="ja-JP" sz="40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  ERG</a:t>
            </a:r>
            <a:endParaRPr kumimoji="0" lang="en-US" altLang="ja-JP" sz="4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149" name="Rectangle 16"/>
          <p:cNvSpPr>
            <a:spLocks noChangeArrowheads="1"/>
          </p:cNvSpPr>
          <p:nvPr/>
        </p:nvSpPr>
        <p:spPr bwMode="auto">
          <a:xfrm>
            <a:off x="1763713" y="1773536"/>
            <a:ext cx="56165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800" b="0" i="1">
                <a:latin typeface="Arial" pitchFamily="34" charset="0"/>
              </a:rPr>
              <a:t>Energization and Radiation in Geospace</a:t>
            </a:r>
            <a:endParaRPr lang="en-US" altLang="ja-JP" sz="1800" b="0" i="1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6150" name="テキスト ボックス 6"/>
          <p:cNvSpPr txBox="1">
            <a:spLocks noChangeArrowheads="1"/>
          </p:cNvSpPr>
          <p:nvPr/>
        </p:nvSpPr>
        <p:spPr bwMode="auto">
          <a:xfrm>
            <a:off x="214313" y="0"/>
            <a:ext cx="2626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2011 </a:t>
            </a:r>
            <a:r>
              <a:rPr lang="en-US" altLang="ja-JP" sz="1600" dirty="0" err="1" smtClean="0"/>
              <a:t>SuperDARN</a:t>
            </a:r>
            <a:r>
              <a:rPr lang="en-US" altLang="ja-JP" sz="1600" dirty="0" smtClean="0"/>
              <a:t> Workshop</a:t>
            </a:r>
            <a:endParaRPr lang="ja-JP" altLang="en-US" sz="1600" dirty="0"/>
          </a:p>
        </p:txBody>
      </p:sp>
      <p:sp>
        <p:nvSpPr>
          <p:cNvPr id="6151" name="正方形/長方形 6"/>
          <p:cNvSpPr>
            <a:spLocks noChangeArrowheads="1"/>
          </p:cNvSpPr>
          <p:nvPr/>
        </p:nvSpPr>
        <p:spPr bwMode="auto">
          <a:xfrm>
            <a:off x="684213" y="5229225"/>
            <a:ext cx="7704137" cy="136842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kumimoji="0" lang="ja-JP" altLang="en-US" sz="1800" b="0">
              <a:latin typeface="Arial" pitchFamily="34" charset="0"/>
            </a:endParaRPr>
          </a:p>
        </p:txBody>
      </p:sp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3" cstate="print"/>
          <a:srcRect l="5319" r="62766"/>
          <a:stretch>
            <a:fillRect/>
          </a:stretch>
        </p:blipFill>
        <p:spPr bwMode="auto">
          <a:xfrm>
            <a:off x="1968500" y="5227638"/>
            <a:ext cx="7143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2888" y="5387975"/>
            <a:ext cx="4714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7"/>
          <p:cNvPicPr>
            <a:picLocks noChangeAspect="1" noChangeArrowheads="1"/>
          </p:cNvPicPr>
          <p:nvPr/>
        </p:nvPicPr>
        <p:blipFill>
          <a:blip r:embed="rId5" cstate="print"/>
          <a:srcRect t="18483" r="57048"/>
          <a:stretch>
            <a:fillRect/>
          </a:stretch>
        </p:blipFill>
        <p:spPr bwMode="auto">
          <a:xfrm>
            <a:off x="5511800" y="5441950"/>
            <a:ext cx="74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9"/>
          <p:cNvPicPr>
            <a:picLocks noChangeAspect="1" noChangeArrowheads="1"/>
          </p:cNvPicPr>
          <p:nvPr/>
        </p:nvPicPr>
        <p:blipFill>
          <a:blip r:embed="rId6" cstate="print"/>
          <a:srcRect t="5000" r="66666" b="62500"/>
          <a:stretch>
            <a:fillRect/>
          </a:stretch>
        </p:blipFill>
        <p:spPr bwMode="auto">
          <a:xfrm>
            <a:off x="6397625" y="5473700"/>
            <a:ext cx="10001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0"/>
          <p:cNvPicPr>
            <a:picLocks noChangeAspect="1" noChangeArrowheads="1"/>
          </p:cNvPicPr>
          <p:nvPr/>
        </p:nvPicPr>
        <p:blipFill>
          <a:blip r:embed="rId7" cstate="print"/>
          <a:srcRect r="69313"/>
          <a:stretch>
            <a:fillRect/>
          </a:stretch>
        </p:blipFill>
        <p:spPr bwMode="auto">
          <a:xfrm>
            <a:off x="7531100" y="5513388"/>
            <a:ext cx="5095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6475" y="6013450"/>
            <a:ext cx="4619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2"/>
          <p:cNvPicPr>
            <a:picLocks noChangeAspect="1" noChangeArrowheads="1"/>
          </p:cNvPicPr>
          <p:nvPr/>
        </p:nvPicPr>
        <p:blipFill>
          <a:blip r:embed="rId9" cstate="print"/>
          <a:srcRect r="67717" b="17390"/>
          <a:stretch>
            <a:fillRect/>
          </a:stretch>
        </p:blipFill>
        <p:spPr bwMode="auto">
          <a:xfrm>
            <a:off x="792163" y="5459413"/>
            <a:ext cx="585787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68850" y="5370513"/>
            <a:ext cx="7000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3"/>
          <p:cNvPicPr>
            <a:picLocks noChangeAspect="1" noChangeArrowheads="1"/>
          </p:cNvPicPr>
          <p:nvPr/>
        </p:nvPicPr>
        <p:blipFill>
          <a:blip r:embed="rId11" cstate="print"/>
          <a:srcRect r="71831"/>
          <a:stretch>
            <a:fillRect/>
          </a:stretch>
        </p:blipFill>
        <p:spPr bwMode="auto">
          <a:xfrm>
            <a:off x="1489075" y="5387975"/>
            <a:ext cx="4079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4"/>
          <p:cNvPicPr>
            <a:picLocks noChangeAspect="1" noChangeArrowheads="1"/>
          </p:cNvPicPr>
          <p:nvPr/>
        </p:nvPicPr>
        <p:blipFill>
          <a:blip r:embed="rId12" cstate="print"/>
          <a:srcRect r="87109" b="-1352"/>
          <a:stretch>
            <a:fillRect/>
          </a:stretch>
        </p:blipFill>
        <p:spPr bwMode="auto">
          <a:xfrm>
            <a:off x="3897313" y="5441950"/>
            <a:ext cx="78581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5"/>
          <p:cNvPicPr>
            <a:picLocks noChangeAspect="1" noChangeArrowheads="1"/>
          </p:cNvPicPr>
          <p:nvPr/>
        </p:nvPicPr>
        <p:blipFill>
          <a:blip r:embed="rId13" cstate="print"/>
          <a:srcRect r="73334" b="-10568"/>
          <a:stretch>
            <a:fillRect/>
          </a:stretch>
        </p:blipFill>
        <p:spPr bwMode="auto">
          <a:xfrm>
            <a:off x="3414713" y="5459413"/>
            <a:ext cx="339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2"/>
          <p:cNvPicPr>
            <a:picLocks noChangeAspect="1" noChangeArrowheads="1"/>
          </p:cNvPicPr>
          <p:nvPr/>
        </p:nvPicPr>
        <p:blipFill>
          <a:blip r:embed="rId14" cstate="print"/>
          <a:srcRect r="68571"/>
          <a:stretch>
            <a:fillRect/>
          </a:stretch>
        </p:blipFill>
        <p:spPr bwMode="auto">
          <a:xfrm>
            <a:off x="1611313" y="6030913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11375" y="6030913"/>
            <a:ext cx="3571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6"/>
          <p:cNvPicPr>
            <a:picLocks noChangeAspect="1" noChangeArrowheads="1"/>
          </p:cNvPicPr>
          <p:nvPr/>
        </p:nvPicPr>
        <p:blipFill>
          <a:blip r:embed="rId16" cstate="print"/>
          <a:srcRect r="73334" b="6511"/>
          <a:stretch>
            <a:fillRect/>
          </a:stretch>
        </p:blipFill>
        <p:spPr bwMode="auto">
          <a:xfrm>
            <a:off x="2606675" y="6040438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7"/>
          <p:cNvPicPr>
            <a:picLocks noChangeAspect="1" noChangeArrowheads="1"/>
          </p:cNvPicPr>
          <p:nvPr/>
        </p:nvPicPr>
        <p:blipFill>
          <a:blip r:embed="rId17" cstate="print"/>
          <a:srcRect r="72697"/>
          <a:stretch>
            <a:fillRect/>
          </a:stretch>
        </p:blipFill>
        <p:spPr bwMode="auto">
          <a:xfrm>
            <a:off x="3754438" y="6013450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8"/>
          <p:cNvPicPr>
            <a:picLocks noChangeAspect="1" noChangeArrowheads="1"/>
          </p:cNvPicPr>
          <p:nvPr/>
        </p:nvPicPr>
        <p:blipFill>
          <a:blip r:embed="rId18" cstate="print"/>
          <a:srcRect t="20833" r="70000" b="9721"/>
          <a:stretch>
            <a:fillRect/>
          </a:stretch>
        </p:blipFill>
        <p:spPr bwMode="auto">
          <a:xfrm>
            <a:off x="4183063" y="5942013"/>
            <a:ext cx="50006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9"/>
          <p:cNvPicPr>
            <a:picLocks noChangeAspect="1" noChangeArrowheads="1"/>
          </p:cNvPicPr>
          <p:nvPr/>
        </p:nvPicPr>
        <p:blipFill>
          <a:blip r:embed="rId19" cstate="print"/>
          <a:srcRect r="75822"/>
          <a:stretch>
            <a:fillRect/>
          </a:stretch>
        </p:blipFill>
        <p:spPr bwMode="auto">
          <a:xfrm>
            <a:off x="4924425" y="6013450"/>
            <a:ext cx="40163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10"/>
          <p:cNvPicPr>
            <a:picLocks noChangeAspect="1" noChangeArrowheads="1"/>
          </p:cNvPicPr>
          <p:nvPr/>
        </p:nvPicPr>
        <p:blipFill>
          <a:blip r:embed="rId20" cstate="print"/>
          <a:srcRect r="79675" b="-4167"/>
          <a:stretch>
            <a:fillRect/>
          </a:stretch>
        </p:blipFill>
        <p:spPr bwMode="auto">
          <a:xfrm>
            <a:off x="6183313" y="6030913"/>
            <a:ext cx="7143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11"/>
          <p:cNvPicPr>
            <a:picLocks noChangeAspect="1" noChangeArrowheads="1"/>
          </p:cNvPicPr>
          <p:nvPr/>
        </p:nvPicPr>
        <p:blipFill>
          <a:blip r:embed="rId21" cstate="print"/>
          <a:srcRect l="937" r="91562"/>
          <a:stretch>
            <a:fillRect/>
          </a:stretch>
        </p:blipFill>
        <p:spPr bwMode="auto">
          <a:xfrm>
            <a:off x="5468938" y="5942013"/>
            <a:ext cx="42862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13"/>
          <p:cNvPicPr>
            <a:picLocks noChangeAspect="1" noChangeArrowheads="1"/>
          </p:cNvPicPr>
          <p:nvPr/>
        </p:nvPicPr>
        <p:blipFill>
          <a:blip r:embed="rId22" cstate="print"/>
          <a:srcRect l="6250" t="6250" r="6248" b="6248"/>
          <a:stretch>
            <a:fillRect/>
          </a:stretch>
        </p:blipFill>
        <p:spPr bwMode="auto">
          <a:xfrm>
            <a:off x="7040563" y="595947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14"/>
          <p:cNvPicPr>
            <a:picLocks noChangeAspect="1" noChangeArrowheads="1"/>
          </p:cNvPicPr>
          <p:nvPr/>
        </p:nvPicPr>
        <p:blipFill>
          <a:blip r:embed="rId23" cstate="print"/>
          <a:srcRect r="76062"/>
          <a:stretch>
            <a:fillRect/>
          </a:stretch>
        </p:blipFill>
        <p:spPr bwMode="auto">
          <a:xfrm>
            <a:off x="3224213" y="6030913"/>
            <a:ext cx="3873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708900" y="5964238"/>
            <a:ext cx="442913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6200" y="-11113"/>
            <a:ext cx="9067800" cy="6207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000" i="1" dirty="0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2000" b="0" dirty="0" smtClean="0">
                <a:solidFill>
                  <a:srgbClr val="FFFF00"/>
                </a:solidFill>
              </a:rPr>
              <a:t>  </a:t>
            </a:r>
            <a:r>
              <a:rPr lang="en-US" altLang="ja-JP" sz="2000" b="0" dirty="0" smtClean="0">
                <a:solidFill>
                  <a:srgbClr val="FFFF00"/>
                </a:solidFill>
                <a:latin typeface="Helvetica" pitchFamily="34" charset="0"/>
              </a:rPr>
              <a:t>Working Group </a:t>
            </a:r>
            <a:r>
              <a:rPr lang="en-US" altLang="ja-JP" sz="1800" b="0" dirty="0" smtClean="0">
                <a:solidFill>
                  <a:schemeClr val="tx1"/>
                </a:solidFill>
                <a:effectLst/>
                <a:latin typeface="Arial" charset="0"/>
              </a:rPr>
              <a:t>(~100 researchers in 20 universities/institutes)</a:t>
            </a:r>
            <a:endParaRPr lang="en-US" altLang="ja-JP" sz="1800" u="sng" dirty="0" smtClean="0"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直線コネクタ 5"/>
          <p:cNvCxnSpPr>
            <a:cxnSpLocks noChangeShapeType="1"/>
          </p:cNvCxnSpPr>
          <p:nvPr/>
        </p:nvCxnSpPr>
        <p:spPr bwMode="auto">
          <a:xfrm>
            <a:off x="0" y="5103813"/>
            <a:ext cx="9144000" cy="1587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直線コネクタ 6"/>
          <p:cNvCxnSpPr>
            <a:cxnSpLocks noChangeShapeType="1"/>
          </p:cNvCxnSpPr>
          <p:nvPr/>
        </p:nvCxnSpPr>
        <p:spPr bwMode="auto">
          <a:xfrm>
            <a:off x="0" y="4038600"/>
            <a:ext cx="9144000" cy="1588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34925" y="476250"/>
            <a:ext cx="9756775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ja-JP" sz="1600" b="0" dirty="0">
                <a:solidFill>
                  <a:srgbClr val="FFFF00"/>
                </a:solidFill>
                <a:latin typeface="Helvetica" pitchFamily="34" charset="0"/>
              </a:rPr>
              <a:t>      PI:</a:t>
            </a:r>
            <a:r>
              <a:rPr lang="en-US" altLang="ja-JP" sz="1600" b="0" dirty="0">
                <a:latin typeface="Helvetica" pitchFamily="34" charset="0"/>
              </a:rPr>
              <a:t> </a:t>
            </a:r>
            <a:r>
              <a:rPr lang="en-US" altLang="ja-JP" sz="1600" dirty="0">
                <a:latin typeface="Helvetica" pitchFamily="34" charset="0"/>
              </a:rPr>
              <a:t>T. Ono (Tohoku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ja-JP" sz="1600" b="0" dirty="0">
                <a:solidFill>
                  <a:srgbClr val="FFFF00"/>
                </a:solidFill>
                <a:latin typeface="Helvetica" pitchFamily="34" charset="0"/>
              </a:rPr>
              <a:t>          </a:t>
            </a:r>
            <a:r>
              <a:rPr lang="en-US" altLang="ja-JP" sz="1400" dirty="0">
                <a:solidFill>
                  <a:srgbClr val="FFFF00"/>
                </a:solidFill>
                <a:latin typeface="Helvetica" pitchFamily="34" charset="0"/>
              </a:rPr>
              <a:t>Mission Manager: </a:t>
            </a:r>
            <a:r>
              <a:rPr lang="en-US" altLang="ja-JP" sz="1400" dirty="0">
                <a:latin typeface="Helvetica" pitchFamily="34" charset="0"/>
              </a:rPr>
              <a:t>T. Takashima </a:t>
            </a:r>
            <a:r>
              <a:rPr lang="en-US" altLang="ja-JP" sz="1400" b="0" dirty="0">
                <a:latin typeface="Helvetica" pitchFamily="34" charset="0"/>
              </a:rPr>
              <a:t>(ISAS/JAXA),    </a:t>
            </a:r>
            <a:r>
              <a:rPr lang="en-US" altLang="ja-JP" sz="1400" dirty="0">
                <a:solidFill>
                  <a:srgbClr val="FFFF00"/>
                </a:solidFill>
                <a:latin typeface="Helvetica" pitchFamily="34" charset="0"/>
              </a:rPr>
              <a:t>Science Manager: </a:t>
            </a:r>
            <a:r>
              <a:rPr lang="en-US" altLang="ja-JP" sz="1400" dirty="0">
                <a:latin typeface="Helvetica" pitchFamily="34" charset="0"/>
              </a:rPr>
              <a:t>Y. Miyoshi</a:t>
            </a:r>
            <a:r>
              <a:rPr lang="en-US" altLang="ja-JP" sz="1400" b="0" dirty="0">
                <a:latin typeface="Helvetica" pitchFamily="34" charset="0"/>
              </a:rPr>
              <a:t> (STEL, Nagoya Univ.)</a:t>
            </a:r>
            <a:endParaRPr lang="en-US" altLang="ja-JP" sz="1400" b="0" i="1" u="sng" dirty="0">
              <a:solidFill>
                <a:srgbClr val="FFFF00"/>
              </a:solidFill>
              <a:latin typeface="Britannic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 dirty="0">
                <a:solidFill>
                  <a:srgbClr val="FFFF00"/>
                </a:solidFill>
                <a:latin typeface="Helvetica" pitchFamily="34" charset="0"/>
              </a:rPr>
              <a:t>-satellite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solidFill>
                  <a:srgbClr val="29FFFF"/>
                </a:solidFill>
                <a:latin typeface="Helvetica" pitchFamily="34" charset="0"/>
              </a:rPr>
              <a:t> </a:t>
            </a:r>
            <a:r>
              <a:rPr lang="en-US" altLang="ja-JP" sz="1400" dirty="0">
                <a:solidFill>
                  <a:srgbClr val="29FFFF"/>
                </a:solidFill>
                <a:latin typeface="Helvetica" pitchFamily="34" charset="0"/>
              </a:rPr>
              <a:t>Particle Instrument:  </a:t>
            </a:r>
            <a:r>
              <a:rPr lang="en-US" altLang="ja-JP" sz="1400" dirty="0">
                <a:latin typeface="Helvetica" pitchFamily="34" charset="0"/>
              </a:rPr>
              <a:t>M. </a:t>
            </a:r>
            <a:r>
              <a:rPr lang="en-US" altLang="ja-JP" sz="1400" dirty="0" err="1">
                <a:latin typeface="Helvetica" pitchFamily="34" charset="0"/>
              </a:rPr>
              <a:t>Hirahara</a:t>
            </a:r>
            <a:r>
              <a:rPr lang="en-US" altLang="ja-JP" sz="1400" dirty="0">
                <a:latin typeface="Helvetica" pitchFamily="34" charset="0"/>
              </a:rPr>
              <a:t> </a:t>
            </a:r>
            <a:r>
              <a:rPr lang="en-US" altLang="ja-JP" sz="1400" b="0" dirty="0" smtClean="0">
                <a:latin typeface="Helvetica" pitchFamily="34" charset="0"/>
              </a:rPr>
              <a:t>(Nagoya Univ.), </a:t>
            </a:r>
            <a:r>
              <a:rPr lang="en-US" altLang="ja-JP" sz="1400" b="0" dirty="0">
                <a:latin typeface="Helvetica" pitchFamily="34" charset="0"/>
              </a:rPr>
              <a:t>T. </a:t>
            </a:r>
            <a:r>
              <a:rPr lang="en-US" altLang="ja-JP" sz="1400" b="0" dirty="0" err="1">
                <a:latin typeface="Helvetica" pitchFamily="34" charset="0"/>
              </a:rPr>
              <a:t>Yanagimachi</a:t>
            </a:r>
            <a:r>
              <a:rPr lang="en-US" altLang="ja-JP" sz="1400" b="0" dirty="0">
                <a:latin typeface="Helvetica" pitchFamily="34" charset="0"/>
              </a:rPr>
              <a:t> (</a:t>
            </a:r>
            <a:r>
              <a:rPr lang="en-US" altLang="ja-JP" sz="1400" b="0" dirty="0" err="1">
                <a:latin typeface="Helvetica" pitchFamily="34" charset="0"/>
              </a:rPr>
              <a:t>Rikkyo</a:t>
            </a:r>
            <a:r>
              <a:rPr lang="en-US" altLang="ja-JP" sz="1400" b="0" dirty="0">
                <a:latin typeface="Helvetica" pitchFamily="34" charset="0"/>
              </a:rPr>
              <a:t> Univ.)  T. Takashima, K. </a:t>
            </a:r>
            <a:r>
              <a:rPr lang="en-US" altLang="ja-JP" sz="1400" b="0" dirty="0" err="1">
                <a:latin typeface="Helvetica" pitchFamily="34" charset="0"/>
              </a:rPr>
              <a:t>Asamura</a:t>
            </a:r>
            <a:r>
              <a:rPr lang="en-US" altLang="ja-JP" sz="1400" b="0" dirty="0">
                <a:latin typeface="Helvetica" pitchFamily="34" charset="0"/>
              </a:rPr>
              <a:t>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Y. Saito, T. Abe, H. Matsumoto, S. </a:t>
            </a:r>
            <a:r>
              <a:rPr lang="en-US" altLang="ja-JP" sz="1400" b="0" dirty="0" err="1">
                <a:latin typeface="Helvetica" pitchFamily="34" charset="0"/>
              </a:rPr>
              <a:t>Kasahara</a:t>
            </a:r>
            <a:r>
              <a:rPr lang="en-US" altLang="ja-JP" sz="1400" b="0" dirty="0">
                <a:latin typeface="Helvetica" pitchFamily="34" charset="0"/>
              </a:rPr>
              <a:t>, M. </a:t>
            </a:r>
            <a:r>
              <a:rPr lang="en-US" altLang="ja-JP" sz="1400" b="0" dirty="0" err="1">
                <a:latin typeface="Helvetica" pitchFamily="34" charset="0"/>
              </a:rPr>
              <a:t>Shimoyama</a:t>
            </a:r>
            <a:r>
              <a:rPr lang="en-US" altLang="ja-JP" sz="1400" b="0" dirty="0">
                <a:latin typeface="Helvetica" pitchFamily="34" charset="0"/>
              </a:rPr>
              <a:t> (JAXA), W. Miyake(Tokai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K. Ogasawara (</a:t>
            </a:r>
            <a:r>
              <a:rPr lang="en-US" altLang="ja-JP" sz="1400" b="0" dirty="0" err="1">
                <a:latin typeface="Helvetica" pitchFamily="34" charset="0"/>
              </a:rPr>
              <a:t>SwRI</a:t>
            </a:r>
            <a:r>
              <a:rPr lang="en-US" altLang="ja-JP" sz="1400" b="0" dirty="0">
                <a:latin typeface="Helvetica" pitchFamily="34" charset="0"/>
              </a:rPr>
              <a:t>), Y. </a:t>
            </a:r>
            <a:r>
              <a:rPr lang="en-US" altLang="ja-JP" sz="1400" b="0" dirty="0" err="1">
                <a:latin typeface="Helvetica" pitchFamily="34" charset="0"/>
              </a:rPr>
              <a:t>Kazama</a:t>
            </a:r>
            <a:r>
              <a:rPr lang="en-US" altLang="ja-JP" sz="1400" b="0" dirty="0">
                <a:latin typeface="Helvetica" pitchFamily="34" charset="0"/>
              </a:rPr>
              <a:t> (NCKU)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solidFill>
                  <a:srgbClr val="29FFFF"/>
                </a:solidFill>
                <a:latin typeface="Helvetica" pitchFamily="34" charset="0"/>
              </a:rPr>
              <a:t> </a:t>
            </a:r>
            <a:r>
              <a:rPr lang="en-US" altLang="ja-JP" sz="1400" dirty="0">
                <a:solidFill>
                  <a:srgbClr val="29FFFF"/>
                </a:solidFill>
                <a:latin typeface="Helvetica" pitchFamily="34" charset="0"/>
              </a:rPr>
              <a:t>Plasma Wave&amp; Electric Field Instrument:  </a:t>
            </a:r>
            <a:r>
              <a:rPr lang="en-US" altLang="ja-JP" sz="1400" dirty="0">
                <a:latin typeface="Helvetica" pitchFamily="34" charset="0"/>
              </a:rPr>
              <a:t>Y. </a:t>
            </a:r>
            <a:r>
              <a:rPr lang="en-US" altLang="ja-JP" sz="1400" dirty="0" err="1">
                <a:latin typeface="Helvetica" pitchFamily="34" charset="0"/>
              </a:rPr>
              <a:t>Kasaba</a:t>
            </a:r>
            <a:r>
              <a:rPr lang="en-US" altLang="ja-JP" sz="1400" b="0" dirty="0">
                <a:latin typeface="Helvetica" pitchFamily="34" charset="0"/>
              </a:rPr>
              <a:t>, T. Ono, A. Kumamoto, Y. Kato (Tohoku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ja-JP" altLang="en-US" sz="1400" b="0" dirty="0">
                <a:latin typeface="Helvetica" pitchFamily="34" charset="0"/>
              </a:rPr>
              <a:t>　　　</a:t>
            </a:r>
            <a:r>
              <a:rPr lang="en-US" altLang="ja-JP" sz="1400" b="0" dirty="0">
                <a:latin typeface="Helvetica" pitchFamily="34" charset="0"/>
              </a:rPr>
              <a:t>Y. </a:t>
            </a:r>
            <a:r>
              <a:rPr lang="en-US" altLang="ja-JP" sz="1400" b="0" dirty="0" err="1">
                <a:latin typeface="Helvetica" pitchFamily="34" charset="0"/>
              </a:rPr>
              <a:t>Kasahara</a:t>
            </a:r>
            <a:r>
              <a:rPr lang="en-US" altLang="ja-JP" sz="1400" b="0" dirty="0">
                <a:latin typeface="Helvetica" pitchFamily="34" charset="0"/>
              </a:rPr>
              <a:t>, S. </a:t>
            </a:r>
            <a:r>
              <a:rPr lang="en-US" altLang="ja-JP" sz="1400" b="0" dirty="0" err="1">
                <a:latin typeface="Helvetica" pitchFamily="34" charset="0"/>
              </a:rPr>
              <a:t>Yagitani</a:t>
            </a:r>
            <a:r>
              <a:rPr lang="en-US" altLang="ja-JP" sz="1400" b="0" dirty="0">
                <a:latin typeface="Helvetica" pitchFamily="34" charset="0"/>
              </a:rPr>
              <a:t>, T. </a:t>
            </a:r>
            <a:r>
              <a:rPr lang="en-US" altLang="ja-JP" sz="1400" b="0" dirty="0" err="1">
                <a:latin typeface="Helvetica" pitchFamily="34" charset="0"/>
              </a:rPr>
              <a:t>Imachi</a:t>
            </a:r>
            <a:r>
              <a:rPr lang="en-US" altLang="ja-JP" sz="1400" b="0" dirty="0">
                <a:latin typeface="Helvetica" pitchFamily="34" charset="0"/>
              </a:rPr>
              <a:t>, Y. </a:t>
            </a:r>
            <a:r>
              <a:rPr lang="en-US" altLang="ja-JP" sz="1400" b="0" dirty="0" err="1">
                <a:latin typeface="Helvetica" pitchFamily="34" charset="0"/>
              </a:rPr>
              <a:t>Goto</a:t>
            </a:r>
            <a:r>
              <a:rPr lang="en-US" altLang="ja-JP" sz="1400" b="0" dirty="0">
                <a:latin typeface="Helvetica" pitchFamily="34" charset="0"/>
              </a:rPr>
              <a:t> (Kanazawa Univ.), H. Kojima, Y. </a:t>
            </a:r>
            <a:r>
              <a:rPr lang="en-US" altLang="ja-JP" sz="1400" b="0" dirty="0" err="1">
                <a:latin typeface="Helvetica" pitchFamily="34" charset="0"/>
              </a:rPr>
              <a:t>Omura</a:t>
            </a:r>
            <a:r>
              <a:rPr lang="en-US" altLang="ja-JP" sz="1400" b="0" dirty="0">
                <a:latin typeface="Helvetica" pitchFamily="34" charset="0"/>
              </a:rPr>
              <a:t>, Y. Ueda (Kyoto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ja-JP" altLang="en-US" sz="1400" b="0" dirty="0">
                <a:latin typeface="Helvetica" pitchFamily="34" charset="0"/>
              </a:rPr>
              <a:t>　　　</a:t>
            </a:r>
            <a:r>
              <a:rPr lang="en-US" altLang="ja-JP" sz="1400" b="0" dirty="0">
                <a:latin typeface="Helvetica" pitchFamily="34" charset="0"/>
              </a:rPr>
              <a:t>M. </a:t>
            </a:r>
            <a:r>
              <a:rPr lang="en-US" altLang="ja-JP" sz="1400" b="0" dirty="0" err="1">
                <a:latin typeface="Helvetica" pitchFamily="34" charset="0"/>
              </a:rPr>
              <a:t>Iizima</a:t>
            </a:r>
            <a:r>
              <a:rPr lang="en-US" altLang="ja-JP" sz="1400" b="0" dirty="0">
                <a:latin typeface="Helvetica" pitchFamily="34" charset="0"/>
              </a:rPr>
              <a:t> (</a:t>
            </a:r>
            <a:r>
              <a:rPr lang="en-US" altLang="ja-JP" sz="1400" b="0" dirty="0" err="1">
                <a:latin typeface="Helvetica" pitchFamily="34" charset="0"/>
              </a:rPr>
              <a:t>Daijyo</a:t>
            </a:r>
            <a:r>
              <a:rPr lang="en-US" altLang="ja-JP" sz="1400" b="0" dirty="0">
                <a:latin typeface="Helvetica" pitchFamily="34" charset="0"/>
              </a:rPr>
              <a:t> </a:t>
            </a:r>
            <a:r>
              <a:rPr lang="en-US" altLang="ja-JP" sz="1400" b="0" dirty="0" err="1">
                <a:latin typeface="Helvetica" pitchFamily="34" charset="0"/>
              </a:rPr>
              <a:t>Syukutoku</a:t>
            </a:r>
            <a:r>
              <a:rPr lang="en-US" altLang="ja-JP" sz="1400" b="0" dirty="0">
                <a:latin typeface="Helvetica" pitchFamily="34" charset="0"/>
              </a:rPr>
              <a:t>), H. Hayakawa, T. </a:t>
            </a:r>
            <a:r>
              <a:rPr lang="en-US" altLang="ja-JP" sz="1400" b="0" dirty="0" err="1">
                <a:latin typeface="Helvetica" pitchFamily="34" charset="0"/>
              </a:rPr>
              <a:t>Muranaka</a:t>
            </a:r>
            <a:r>
              <a:rPr lang="en-US" altLang="ja-JP" sz="1400" b="0" dirty="0">
                <a:latin typeface="Helvetica" pitchFamily="34" charset="0"/>
              </a:rPr>
              <a:t> (JAXA), T. Okada, K. </a:t>
            </a:r>
            <a:r>
              <a:rPr lang="en-US" altLang="ja-JP" sz="1400" b="0" dirty="0" err="1">
                <a:latin typeface="Helvetica" pitchFamily="34" charset="0"/>
              </a:rPr>
              <a:t>Isisaka</a:t>
            </a:r>
            <a:r>
              <a:rPr lang="en-US" altLang="ja-JP" sz="1400" b="0" dirty="0">
                <a:latin typeface="Helvetica" pitchFamily="34" charset="0"/>
              </a:rPr>
              <a:t>, S. Miyake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 (Toyama Pref. </a:t>
            </a:r>
            <a:r>
              <a:rPr lang="en-US" altLang="ja-JP" sz="1400" b="0" dirty="0" err="1">
                <a:latin typeface="Helvetica" pitchFamily="34" charset="0"/>
              </a:rPr>
              <a:t>Univ</a:t>
            </a:r>
            <a:r>
              <a:rPr lang="en-US" altLang="ja-JP" sz="1400" b="0" dirty="0">
                <a:latin typeface="Helvetica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29FFFF"/>
                </a:solidFill>
                <a:latin typeface="Helvetica" pitchFamily="34" charset="0"/>
              </a:rPr>
              <a:t> Magnetic Field Instrument:  </a:t>
            </a:r>
            <a:r>
              <a:rPr lang="en-US" altLang="ja-JP" sz="1400" dirty="0">
                <a:latin typeface="Helvetica" pitchFamily="34" charset="0"/>
              </a:rPr>
              <a:t>A. Matsuoka </a:t>
            </a:r>
            <a:r>
              <a:rPr lang="en-US" altLang="ja-JP" sz="1400" b="0" dirty="0">
                <a:latin typeface="Helvetica" pitchFamily="34" charset="0"/>
              </a:rPr>
              <a:t>(JAXA), M. Tanaka, H. </a:t>
            </a:r>
            <a:r>
              <a:rPr lang="en-US" altLang="ja-JP" sz="1400" b="0" dirty="0" err="1">
                <a:latin typeface="Helvetica" pitchFamily="34" charset="0"/>
              </a:rPr>
              <a:t>Shirasawa</a:t>
            </a:r>
            <a:r>
              <a:rPr lang="en-US" altLang="ja-JP" sz="1400" b="0" dirty="0">
                <a:latin typeface="Helvetica" pitchFamily="34" charset="0"/>
              </a:rPr>
              <a:t> (Tokai Univ.), K. </a:t>
            </a:r>
            <a:r>
              <a:rPr lang="en-US" altLang="ja-JP" sz="1400" b="0" dirty="0" err="1">
                <a:latin typeface="Helvetica" pitchFamily="34" charset="0"/>
              </a:rPr>
              <a:t>Shiokawa</a:t>
            </a:r>
            <a:r>
              <a:rPr lang="en-US" altLang="ja-JP" sz="1400" b="0" dirty="0">
                <a:latin typeface="Helvetica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(Nagoya Univ.), Y. Tanaka (NIPR), K. </a:t>
            </a:r>
            <a:r>
              <a:rPr lang="en-US" altLang="ja-JP" sz="1400" b="0" dirty="0" err="1">
                <a:latin typeface="Helvetica" pitchFamily="34" charset="0"/>
              </a:rPr>
              <a:t>Yumoto</a:t>
            </a:r>
            <a:r>
              <a:rPr lang="en-US" altLang="ja-JP" sz="1400" b="0" dirty="0">
                <a:latin typeface="Helvetica" pitchFamily="34" charset="0"/>
              </a:rPr>
              <a:t>, M. Shinohara (Kyushu Univ.), T. </a:t>
            </a:r>
            <a:r>
              <a:rPr lang="en-US" altLang="ja-JP" sz="1400" b="0" dirty="0" err="1">
                <a:latin typeface="Helvetica" pitchFamily="34" charset="0"/>
              </a:rPr>
              <a:t>Nagatsuma</a:t>
            </a:r>
            <a:r>
              <a:rPr lang="en-US" altLang="ja-JP" sz="1400" b="0" dirty="0">
                <a:latin typeface="Helvetica" pitchFamily="34" charset="0"/>
              </a:rPr>
              <a:t> (NICT)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 dirty="0">
                <a:solidFill>
                  <a:srgbClr val="FFFF00"/>
                </a:solidFill>
                <a:latin typeface="Helvetica" pitchFamily="34" charset="0"/>
              </a:rPr>
              <a:t>-ground networks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latin typeface="Helvetica" pitchFamily="34" charset="0"/>
              </a:rPr>
              <a:t>    K. </a:t>
            </a:r>
            <a:r>
              <a:rPr lang="en-US" altLang="ja-JP" sz="1400" dirty="0" err="1">
                <a:latin typeface="Helvetica" pitchFamily="34" charset="0"/>
              </a:rPr>
              <a:t>Shiokawa</a:t>
            </a:r>
            <a:r>
              <a:rPr lang="en-US" altLang="ja-JP" sz="1400" b="0" dirty="0">
                <a:latin typeface="Helvetica" pitchFamily="34" charset="0"/>
              </a:rPr>
              <a:t>, N. </a:t>
            </a:r>
            <a:r>
              <a:rPr lang="en-US" altLang="ja-JP" sz="1400" b="0" dirty="0" err="1">
                <a:latin typeface="Helvetica" pitchFamily="34" charset="0"/>
              </a:rPr>
              <a:t>Nishitani</a:t>
            </a:r>
            <a:r>
              <a:rPr lang="en-US" altLang="ja-JP" sz="1400" b="0" dirty="0">
                <a:latin typeface="Helvetica" pitchFamily="34" charset="0"/>
              </a:rPr>
              <a:t>, T. Kikuchi, Y. </a:t>
            </a:r>
            <a:r>
              <a:rPr lang="en-US" altLang="ja-JP" sz="1400" b="0" dirty="0" err="1">
                <a:latin typeface="Helvetica" pitchFamily="34" charset="0"/>
              </a:rPr>
              <a:t>Otsuka</a:t>
            </a:r>
            <a:r>
              <a:rPr lang="en-US" altLang="ja-JP" sz="1400" b="0" dirty="0">
                <a:latin typeface="Helvetica" pitchFamily="34" charset="0"/>
              </a:rPr>
              <a:t>, R. </a:t>
            </a:r>
            <a:r>
              <a:rPr lang="en-US" altLang="ja-JP" sz="1400" b="0" dirty="0" err="1">
                <a:latin typeface="Helvetica" pitchFamily="34" charset="0"/>
              </a:rPr>
              <a:t>Fujii</a:t>
            </a:r>
            <a:r>
              <a:rPr lang="en-US" altLang="ja-JP" sz="1400" b="0" dirty="0">
                <a:latin typeface="Helvetica" pitchFamily="34" charset="0"/>
              </a:rPr>
              <a:t> (Nagoya Univ.), K. </a:t>
            </a:r>
            <a:r>
              <a:rPr lang="en-US" altLang="ja-JP" sz="1400" b="0" dirty="0" err="1">
                <a:latin typeface="Helvetica" pitchFamily="34" charset="0"/>
              </a:rPr>
              <a:t>Yumoto</a:t>
            </a:r>
            <a:r>
              <a:rPr lang="en-US" altLang="ja-JP" sz="1400" b="0" dirty="0">
                <a:latin typeface="Helvetica" pitchFamily="34" charset="0"/>
              </a:rPr>
              <a:t>, H. Kawano, A. Yoshikawa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(Kyushu Univ.), N. Sato, A. </a:t>
            </a:r>
            <a:r>
              <a:rPr lang="en-US" altLang="ja-JP" sz="1400" b="0" dirty="0" err="1">
                <a:latin typeface="Helvetica" pitchFamily="34" charset="0"/>
              </a:rPr>
              <a:t>Yukimatsu</a:t>
            </a:r>
            <a:r>
              <a:rPr lang="en-US" altLang="ja-JP" sz="1400" b="0" dirty="0">
                <a:latin typeface="Helvetica" pitchFamily="34" charset="0"/>
              </a:rPr>
              <a:t>, H. </a:t>
            </a:r>
            <a:r>
              <a:rPr lang="en-US" altLang="ja-JP" sz="1400" b="0" dirty="0" err="1">
                <a:latin typeface="Helvetica" pitchFamily="34" charset="0"/>
              </a:rPr>
              <a:t>Yamagishi</a:t>
            </a:r>
            <a:r>
              <a:rPr lang="en-US" altLang="ja-JP" sz="1400" b="0" dirty="0">
                <a:latin typeface="Helvetica" pitchFamily="34" charset="0"/>
              </a:rPr>
              <a:t>,  A. </a:t>
            </a:r>
            <a:r>
              <a:rPr lang="en-US" altLang="ja-JP" sz="1400" b="0" dirty="0" err="1">
                <a:latin typeface="Helvetica" pitchFamily="34" charset="0"/>
              </a:rPr>
              <a:t>Kadokura</a:t>
            </a:r>
            <a:r>
              <a:rPr lang="en-US" altLang="ja-JP" sz="1400" b="0" dirty="0">
                <a:latin typeface="Helvetica" pitchFamily="34" charset="0"/>
              </a:rPr>
              <a:t>, Y. Ogawa (NIPR), M. Taguchi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(</a:t>
            </a:r>
            <a:r>
              <a:rPr lang="en-US" altLang="ja-JP" sz="1400" b="0" dirty="0" err="1">
                <a:latin typeface="Helvetica" pitchFamily="34" charset="0"/>
              </a:rPr>
              <a:t>Rikkyo</a:t>
            </a:r>
            <a:r>
              <a:rPr lang="en-US" altLang="ja-JP" sz="1400" b="0" dirty="0">
                <a:latin typeface="Helvetica" pitchFamily="34" charset="0"/>
              </a:rPr>
              <a:t> Univ.), K. Hosokawa (U. of Electro-Communications), K. Hashimoto (</a:t>
            </a:r>
            <a:r>
              <a:rPr lang="en-US" altLang="ja-JP" sz="1400" b="0" dirty="0" err="1">
                <a:latin typeface="Helvetica" pitchFamily="34" charset="0"/>
              </a:rPr>
              <a:t>Kibi</a:t>
            </a:r>
            <a:r>
              <a:rPr lang="en-US" altLang="ja-JP" sz="1400" b="0" dirty="0">
                <a:latin typeface="Helvetica" pitchFamily="34" charset="0"/>
              </a:rPr>
              <a:t> International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F. Tsuchiya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 dirty="0">
                <a:solidFill>
                  <a:srgbClr val="FFFF00"/>
                </a:solidFill>
                <a:latin typeface="Helvetica" pitchFamily="34" charset="0"/>
              </a:rPr>
              <a:t>-simulation/integrated studies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solidFill>
                  <a:srgbClr val="FFFF00"/>
                </a:solidFill>
                <a:latin typeface="Helvetica" pitchFamily="34" charset="0"/>
              </a:rPr>
              <a:t>    </a:t>
            </a:r>
            <a:r>
              <a:rPr lang="en-US" altLang="ja-JP" sz="1400" dirty="0">
                <a:latin typeface="Helvetica" pitchFamily="34" charset="0"/>
              </a:rPr>
              <a:t>K. Seki</a:t>
            </a:r>
            <a:r>
              <a:rPr lang="en-US" altLang="ja-JP" sz="1400" b="0" dirty="0">
                <a:latin typeface="Helvetica" pitchFamily="34" charset="0"/>
              </a:rPr>
              <a:t>, Y. Miyoshi, A. </a:t>
            </a:r>
            <a:r>
              <a:rPr lang="en-US" altLang="ja-JP" sz="1400" b="0" dirty="0" err="1">
                <a:latin typeface="Helvetica" pitchFamily="34" charset="0"/>
              </a:rPr>
              <a:t>Ieda</a:t>
            </a:r>
            <a:r>
              <a:rPr lang="en-US" altLang="ja-JP" sz="1400" b="0" dirty="0">
                <a:latin typeface="Helvetica" pitchFamily="34" charset="0"/>
              </a:rPr>
              <a:t>, Y. </a:t>
            </a:r>
            <a:r>
              <a:rPr lang="en-US" altLang="ja-JP" sz="1400" b="0" dirty="0" err="1">
                <a:latin typeface="Helvetica" pitchFamily="34" charset="0"/>
              </a:rPr>
              <a:t>Ebihara</a:t>
            </a:r>
            <a:r>
              <a:rPr lang="en-US" altLang="ja-JP" sz="1400" b="0" dirty="0">
                <a:latin typeface="Helvetica" pitchFamily="34" charset="0"/>
              </a:rPr>
              <a:t>, T. </a:t>
            </a:r>
            <a:r>
              <a:rPr lang="en-US" altLang="ja-JP" sz="1400" b="0" dirty="0" err="1">
                <a:latin typeface="Helvetica" pitchFamily="34" charset="0"/>
              </a:rPr>
              <a:t>Umeda</a:t>
            </a:r>
            <a:r>
              <a:rPr lang="en-US" altLang="ja-JP" sz="1400" b="0" dirty="0">
                <a:latin typeface="Helvetica" pitchFamily="34" charset="0"/>
              </a:rPr>
              <a:t>, S. Masuda, Y. Matsumoto, A. </a:t>
            </a:r>
            <a:r>
              <a:rPr lang="en-US" altLang="ja-JP" sz="1400" b="0" dirty="0" err="1">
                <a:latin typeface="Helvetica" pitchFamily="34" charset="0"/>
              </a:rPr>
              <a:t>Shinbori</a:t>
            </a:r>
            <a:r>
              <a:rPr lang="en-US" altLang="ja-JP" sz="1400" b="0" dirty="0">
                <a:latin typeface="Helvetica" pitchFamily="34" charset="0"/>
              </a:rPr>
              <a:t>, T. Hori,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S. Saito, T. Amano (STEL, Nagoya Univ.), K. Murata, H. </a:t>
            </a:r>
            <a:r>
              <a:rPr lang="en-US" altLang="ja-JP" sz="1400" b="0" dirty="0" err="1">
                <a:latin typeface="Helvetica" pitchFamily="34" charset="0"/>
              </a:rPr>
              <a:t>Shimazu</a:t>
            </a:r>
            <a:r>
              <a:rPr lang="en-US" altLang="ja-JP" sz="1400" b="0" dirty="0">
                <a:latin typeface="Helvetica" pitchFamily="34" charset="0"/>
              </a:rPr>
              <a:t>, H. Shinagawa, N. Terada, H. Jin (NICT),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M. Nakamura (Osaka Pref. Univ.), R. </a:t>
            </a:r>
            <a:r>
              <a:rPr lang="en-US" altLang="ja-JP" sz="1400" b="0" dirty="0" err="1">
                <a:latin typeface="Helvetica" pitchFamily="34" charset="0"/>
              </a:rPr>
              <a:t>Kataoka</a:t>
            </a:r>
            <a:r>
              <a:rPr lang="en-US" altLang="ja-JP" sz="1400" b="0" dirty="0">
                <a:latin typeface="Helvetica" pitchFamily="34" charset="0"/>
              </a:rPr>
              <a:t> (RIKEN), M. Nose, T. </a:t>
            </a:r>
            <a:r>
              <a:rPr lang="en-US" altLang="ja-JP" sz="1400" b="0" dirty="0" err="1">
                <a:latin typeface="Helvetica" pitchFamily="34" charset="0"/>
              </a:rPr>
              <a:t>Iyemori</a:t>
            </a:r>
            <a:r>
              <a:rPr lang="en-US" altLang="ja-JP" sz="1400" b="0" dirty="0">
                <a:latin typeface="Helvetica" pitchFamily="34" charset="0"/>
              </a:rPr>
              <a:t>, Y. </a:t>
            </a:r>
            <a:r>
              <a:rPr lang="en-US" altLang="ja-JP" sz="1400" b="0" dirty="0" err="1">
                <a:latin typeface="Helvetica" pitchFamily="34" charset="0"/>
              </a:rPr>
              <a:t>Omura</a:t>
            </a:r>
            <a:r>
              <a:rPr lang="en-US" altLang="ja-JP" sz="1400" b="0" dirty="0">
                <a:latin typeface="Helvetica" pitchFamily="34" charset="0"/>
              </a:rPr>
              <a:t>, S. Machida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(Kyoto Univ.), T, </a:t>
            </a:r>
            <a:r>
              <a:rPr lang="en-US" altLang="ja-JP" sz="1400" b="0" dirty="0" err="1">
                <a:latin typeface="Helvetica" pitchFamily="34" charset="0"/>
              </a:rPr>
              <a:t>Obara</a:t>
            </a:r>
            <a:r>
              <a:rPr lang="en-US" altLang="ja-JP" sz="1400" b="0" dirty="0">
                <a:latin typeface="Helvetica" pitchFamily="34" charset="0"/>
              </a:rPr>
              <a:t>, M. Fujimoto, I. Shinohara, K. </a:t>
            </a:r>
            <a:r>
              <a:rPr lang="en-US" altLang="ja-JP" sz="1400" b="0" dirty="0" err="1">
                <a:latin typeface="Helvetica" pitchFamily="34" charset="0"/>
              </a:rPr>
              <a:t>Maezawa</a:t>
            </a:r>
            <a:r>
              <a:rPr lang="en-US" altLang="ja-JP" sz="1400" b="0" dirty="0">
                <a:latin typeface="Helvetica" pitchFamily="34" charset="0"/>
              </a:rPr>
              <a:t>, Y. Miyashita, T. Takada (JAXA), T. Tanaka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(Kyushu Univ.), S. Watanabe, K. Komatsu (Hokkaido Univ.), T. Higuchi, G. Ueno, S. Nakano (ISM),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 dirty="0">
                <a:latin typeface="Helvetica" pitchFamily="34" charset="0"/>
              </a:rPr>
              <a:t>       M. Hoshino (U. of Tokyo), T. Nagai, K. </a:t>
            </a:r>
            <a:r>
              <a:rPr lang="en-US" altLang="ja-JP" sz="1400" b="0" dirty="0" err="1">
                <a:latin typeface="Helvetica" pitchFamily="34" charset="0"/>
              </a:rPr>
              <a:t>Asai</a:t>
            </a:r>
            <a:r>
              <a:rPr lang="en-US" altLang="ja-JP" sz="1400" b="0" dirty="0">
                <a:latin typeface="Helvetica" pitchFamily="34" charset="0"/>
              </a:rPr>
              <a:t>, T. </a:t>
            </a:r>
            <a:r>
              <a:rPr lang="en-US" altLang="ja-JP" sz="1400" b="0" dirty="0" err="1">
                <a:latin typeface="Helvetica" pitchFamily="34" charset="0"/>
              </a:rPr>
              <a:t>Terasawa</a:t>
            </a:r>
            <a:r>
              <a:rPr lang="en-US" altLang="ja-JP" sz="1400" b="0" dirty="0">
                <a:latin typeface="Helvetica" pitchFamily="34" charset="0"/>
              </a:rPr>
              <a:t> (TITEC), S. </a:t>
            </a:r>
            <a:r>
              <a:rPr lang="en-US" altLang="ja-JP" sz="1400" b="0" dirty="0" err="1">
                <a:latin typeface="Helvetica" pitchFamily="34" charset="0"/>
              </a:rPr>
              <a:t>Arvelius</a:t>
            </a:r>
            <a:r>
              <a:rPr lang="en-US" altLang="ja-JP" sz="1400" dirty="0">
                <a:latin typeface="Helvetica" pitchFamily="34" charset="0"/>
              </a:rPr>
              <a:t> </a:t>
            </a:r>
            <a:r>
              <a:rPr lang="en-US" altLang="ja-JP" sz="1400" b="0" dirty="0">
                <a:latin typeface="Helvetica" pitchFamily="34" charset="0"/>
              </a:rPr>
              <a:t>(IRF), M. Yamada(MPI)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52513"/>
            <a:ext cx="63373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6049367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600" dirty="0" smtClean="0">
                <a:solidFill>
                  <a:schemeClr val="tx1"/>
                </a:solidFill>
                <a:latin typeface="Arial" charset="0"/>
              </a:rPr>
              <a:t>The SPRINT-B/</a:t>
            </a:r>
            <a:r>
              <a:rPr lang="en-US" altLang="ja-JP" sz="2600" i="1" dirty="0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600" dirty="0" smtClean="0">
                <a:solidFill>
                  <a:schemeClr val="tx1"/>
                </a:solidFill>
                <a:latin typeface="Arial" charset="0"/>
              </a:rPr>
              <a:t> satellite 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47700" y="5686216"/>
            <a:ext cx="83883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 dirty="0">
                <a:solidFill>
                  <a:srgbClr val="FFFF00"/>
                </a:solidFill>
                <a:latin typeface="ＭＳ Ｐゴシック" pitchFamily="50" charset="-128"/>
              </a:rPr>
              <a:t>・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apogee geocentric distance</a:t>
            </a:r>
            <a:r>
              <a:rPr lang="ja-JP" altLang="en-US" sz="2000" b="0" dirty="0">
                <a:solidFill>
                  <a:srgbClr val="FFFF00"/>
                </a:solidFill>
                <a:latin typeface="Arial" pitchFamily="34" charset="0"/>
              </a:rPr>
              <a:t>：　</a:t>
            </a:r>
            <a:r>
              <a:rPr lang="en-US" altLang="ja-JP" sz="2000" b="0" dirty="0">
                <a:latin typeface="Arial" pitchFamily="34" charset="0"/>
              </a:rPr>
              <a:t>5.0 Re (L~12) </a:t>
            </a:r>
            <a:r>
              <a:rPr lang="ja-JP" altLang="en-US" sz="2000" b="0" dirty="0">
                <a:solidFill>
                  <a:srgbClr val="FFFF00"/>
                </a:solidFill>
                <a:latin typeface="Arial" pitchFamily="34" charset="0"/>
              </a:rPr>
              <a:t>・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perigee altitude:</a:t>
            </a:r>
            <a:r>
              <a:rPr lang="en-US" altLang="ja-JP" sz="2000" b="0" dirty="0">
                <a:latin typeface="Arial" pitchFamily="34" charset="0"/>
              </a:rPr>
              <a:t> 300 km</a:t>
            </a:r>
          </a:p>
          <a:p>
            <a:r>
              <a:rPr lang="ja-JP" altLang="en-US" sz="2000" dirty="0">
                <a:solidFill>
                  <a:srgbClr val="FFFF00"/>
                </a:solidFill>
                <a:latin typeface="ＭＳ Ｐゴシック" pitchFamily="50" charset="-128"/>
              </a:rPr>
              <a:t>・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 inclination angle: </a:t>
            </a:r>
            <a:r>
              <a:rPr lang="en-US" altLang="ja-JP" sz="2000" b="0" dirty="0">
                <a:latin typeface="Arial" pitchFamily="34" charset="0"/>
              </a:rPr>
              <a:t>31 deg</a:t>
            </a:r>
            <a:endParaRPr lang="en-US" altLang="ja-JP" sz="2000" dirty="0">
              <a:latin typeface="ＭＳ Ｐゴシック" pitchFamily="50" charset="-128"/>
            </a:endParaRPr>
          </a:p>
          <a:p>
            <a:r>
              <a:rPr lang="ja-JP" altLang="en-US" sz="2000" b="0" dirty="0">
                <a:solidFill>
                  <a:srgbClr val="FFFF00"/>
                </a:solidFill>
                <a:latin typeface="ＭＳ Ｐゴシック" pitchFamily="50" charset="-128"/>
              </a:rPr>
              <a:t>・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planned launch date:</a:t>
            </a:r>
            <a:r>
              <a:rPr lang="en-US" altLang="ja-JP" sz="2000" b="0" dirty="0">
                <a:solidFill>
                  <a:srgbClr val="FFFF00"/>
                </a:solidFill>
                <a:latin typeface="ＭＳ Ｐゴシック" pitchFamily="50" charset="-128"/>
              </a:rPr>
              <a:t> </a:t>
            </a:r>
            <a:r>
              <a:rPr lang="ja-JP" altLang="en-US" sz="2000" b="0" dirty="0">
                <a:solidFill>
                  <a:srgbClr val="FFFF00"/>
                </a:solidFill>
                <a:latin typeface="ＭＳ Ｐゴシック" pitchFamily="50" charset="-128"/>
              </a:rPr>
              <a:t>　</a:t>
            </a:r>
            <a:r>
              <a:rPr lang="en-US" altLang="ja-JP" sz="2000" dirty="0">
                <a:latin typeface="ＭＳ Ｐゴシック" pitchFamily="50" charset="-128"/>
              </a:rPr>
              <a:t>FY</a:t>
            </a:r>
            <a:r>
              <a:rPr lang="en-US" altLang="ja-JP" sz="2000" b="0" dirty="0">
                <a:latin typeface="Arial" pitchFamily="34" charset="0"/>
              </a:rPr>
              <a:t>2014 -2015(plan)</a:t>
            </a:r>
          </a:p>
          <a:p>
            <a:endParaRPr lang="en-US" altLang="ja-JP" sz="2000" b="0" dirty="0">
              <a:latin typeface="ＭＳ Ｐゴシック" pitchFamily="50" charset="-128"/>
            </a:endParaRPr>
          </a:p>
          <a:p>
            <a:endParaRPr lang="en-US" altLang="ja-JP" sz="2000" b="0" dirty="0">
              <a:latin typeface="Arial" pitchFamily="34" charset="0"/>
            </a:endParaRPr>
          </a:p>
        </p:txBody>
      </p:sp>
      <p:pic>
        <p:nvPicPr>
          <p:cNvPr id="24582" name="Picture 22" descr="spin_s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65175"/>
            <a:ext cx="450056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5173663" y="2424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411538" y="2424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7018338" y="3776663"/>
            <a:ext cx="173037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3419475" y="5287963"/>
            <a:ext cx="5106988" cy="31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3419475" y="4786313"/>
            <a:ext cx="1944688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3544888" y="4892675"/>
            <a:ext cx="1458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446713" y="3711575"/>
            <a:ext cx="1212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7162800" y="3968750"/>
            <a:ext cx="1392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3563938" y="253365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5227638" y="2533650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187325" y="487362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 eV</a:t>
            </a:r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-28575" y="3271838"/>
            <a:ext cx="928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100 keV</a:t>
            </a:r>
          </a:p>
        </p:txBody>
      </p:sp>
      <p:sp>
        <p:nvSpPr>
          <p:cNvPr id="27662" name="Text Box 15"/>
          <p:cNvSpPr txBox="1">
            <a:spLocks noChangeArrowheads="1"/>
          </p:cNvSpPr>
          <p:nvPr/>
        </p:nvSpPr>
        <p:spPr bwMode="auto">
          <a:xfrm>
            <a:off x="4763" y="2630488"/>
            <a:ext cx="828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 1 MeV</a:t>
            </a:r>
          </a:p>
        </p:txBody>
      </p:sp>
      <p:sp>
        <p:nvSpPr>
          <p:cNvPr id="27663" name="Line 18"/>
          <p:cNvSpPr>
            <a:spLocks noChangeShapeType="1"/>
          </p:cNvSpPr>
          <p:nvPr/>
        </p:nvSpPr>
        <p:spPr bwMode="auto">
          <a:xfrm>
            <a:off x="3419475" y="2119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64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5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8642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 i="1">
                <a:latin typeface="Britannic Bold" pitchFamily="34" charset="0"/>
              </a:rPr>
              <a:t>ERG</a:t>
            </a:r>
            <a:r>
              <a:rPr lang="en-US" altLang="ja-JP" sz="2200">
                <a:latin typeface="Arial" pitchFamily="34" charset="0"/>
              </a:rPr>
              <a:t> : </a:t>
            </a:r>
            <a:r>
              <a:rPr lang="en-US" altLang="ja-JP" sz="2200" i="1">
                <a:latin typeface="Arial" pitchFamily="34" charset="0"/>
              </a:rPr>
              <a:t>plasma &amp; particles</a:t>
            </a:r>
          </a:p>
        </p:txBody>
      </p:sp>
      <p:sp>
        <p:nvSpPr>
          <p:cNvPr id="27666" name="Rectangle 33"/>
          <p:cNvSpPr>
            <a:spLocks noChangeArrowheads="1"/>
          </p:cNvSpPr>
          <p:nvPr/>
        </p:nvSpPr>
        <p:spPr bwMode="auto">
          <a:xfrm>
            <a:off x="900113" y="4002088"/>
            <a:ext cx="827087" cy="7921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LEP-i</a:t>
            </a:r>
          </a:p>
        </p:txBody>
      </p:sp>
      <p:sp>
        <p:nvSpPr>
          <p:cNvPr id="27667" name="Rectangle 35"/>
          <p:cNvSpPr>
            <a:spLocks noChangeArrowheads="1"/>
          </p:cNvSpPr>
          <p:nvPr/>
        </p:nvSpPr>
        <p:spPr bwMode="auto">
          <a:xfrm>
            <a:off x="1079500" y="3284538"/>
            <a:ext cx="792163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MEP-i</a:t>
            </a:r>
          </a:p>
        </p:txBody>
      </p:sp>
      <p:sp>
        <p:nvSpPr>
          <p:cNvPr id="27668" name="Text Box 39"/>
          <p:cNvSpPr txBox="1">
            <a:spLocks noChangeArrowheads="1"/>
          </p:cNvSpPr>
          <p:nvPr/>
        </p:nvSpPr>
        <p:spPr bwMode="auto">
          <a:xfrm>
            <a:off x="104775" y="4014788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 keV</a:t>
            </a:r>
          </a:p>
        </p:txBody>
      </p:sp>
      <p:sp>
        <p:nvSpPr>
          <p:cNvPr id="27669" name="Rectangle 41"/>
          <p:cNvSpPr>
            <a:spLocks noChangeArrowheads="1"/>
          </p:cNvSpPr>
          <p:nvPr/>
        </p:nvSpPr>
        <p:spPr bwMode="auto">
          <a:xfrm>
            <a:off x="2087563" y="4002088"/>
            <a:ext cx="827087" cy="7921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LEP-e</a:t>
            </a:r>
          </a:p>
        </p:txBody>
      </p:sp>
      <p:sp>
        <p:nvSpPr>
          <p:cNvPr id="27670" name="Rectangle 42"/>
          <p:cNvSpPr>
            <a:spLocks noChangeArrowheads="1"/>
          </p:cNvSpPr>
          <p:nvPr/>
        </p:nvSpPr>
        <p:spPr bwMode="auto">
          <a:xfrm>
            <a:off x="2266950" y="3416300"/>
            <a:ext cx="792163" cy="7921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MEP-e</a:t>
            </a:r>
          </a:p>
        </p:txBody>
      </p:sp>
      <p:sp>
        <p:nvSpPr>
          <p:cNvPr id="27671" name="Rectangle 43"/>
          <p:cNvSpPr>
            <a:spLocks noChangeArrowheads="1"/>
          </p:cNvSpPr>
          <p:nvPr/>
        </p:nvSpPr>
        <p:spPr bwMode="auto">
          <a:xfrm>
            <a:off x="2338388" y="2624138"/>
            <a:ext cx="792162" cy="10795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HEP-e</a:t>
            </a:r>
          </a:p>
        </p:txBody>
      </p:sp>
      <p:sp>
        <p:nvSpPr>
          <p:cNvPr id="27672" name="Rectangle 44"/>
          <p:cNvSpPr>
            <a:spLocks noChangeArrowheads="1"/>
          </p:cNvSpPr>
          <p:nvPr/>
        </p:nvSpPr>
        <p:spPr bwMode="auto">
          <a:xfrm>
            <a:off x="2411413" y="2047875"/>
            <a:ext cx="792162" cy="10795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XEP</a:t>
            </a:r>
          </a:p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  <a:p>
            <a:pPr algn="ctr"/>
            <a:endParaRPr lang="en-US" altLang="ja-JP" sz="1800" b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7673" name="Text Box 45"/>
          <p:cNvSpPr txBox="1">
            <a:spLocks noChangeArrowheads="1"/>
          </p:cNvSpPr>
          <p:nvPr/>
        </p:nvSpPr>
        <p:spPr bwMode="auto">
          <a:xfrm>
            <a:off x="-36513" y="2047875"/>
            <a:ext cx="941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 10 MeV</a:t>
            </a:r>
          </a:p>
        </p:txBody>
      </p:sp>
      <p:sp>
        <p:nvSpPr>
          <p:cNvPr id="27674" name="Text Box 46"/>
          <p:cNvSpPr txBox="1">
            <a:spLocks noChangeArrowheads="1"/>
          </p:cNvSpPr>
          <p:nvPr/>
        </p:nvSpPr>
        <p:spPr bwMode="auto">
          <a:xfrm>
            <a:off x="0" y="666750"/>
            <a:ext cx="7784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PPE: Plasma and Particle Experiment </a:t>
            </a:r>
            <a:r>
              <a:rPr lang="en-US" altLang="ja-JP" sz="1800" b="0" dirty="0">
                <a:latin typeface="Arial" pitchFamily="34" charset="0"/>
              </a:rPr>
              <a:t>(PI: M. </a:t>
            </a:r>
            <a:r>
              <a:rPr lang="en-US" altLang="ja-JP" sz="1800" b="0" dirty="0" err="1">
                <a:latin typeface="Arial" pitchFamily="34" charset="0"/>
              </a:rPr>
              <a:t>Hirahara</a:t>
            </a:r>
            <a:r>
              <a:rPr lang="en-US" altLang="ja-JP" sz="1800" b="0" dirty="0">
                <a:latin typeface="Arial" pitchFamily="34" charset="0"/>
              </a:rPr>
              <a:t>, </a:t>
            </a:r>
            <a:r>
              <a:rPr lang="en-US" altLang="ja-JP" sz="1800" b="0" dirty="0" smtClean="0">
                <a:latin typeface="Arial" pitchFamily="34" charset="0"/>
              </a:rPr>
              <a:t>Nagoya Univ.)</a:t>
            </a:r>
            <a:r>
              <a:rPr lang="en-US" altLang="ja-JP" sz="2000" b="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en-US" altLang="ja-JP" sz="2000" b="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7675" name="Text Box 47"/>
          <p:cNvSpPr txBox="1">
            <a:spLocks noChangeArrowheads="1"/>
          </p:cNvSpPr>
          <p:nvPr/>
        </p:nvSpPr>
        <p:spPr bwMode="auto">
          <a:xfrm>
            <a:off x="1042988" y="5078413"/>
            <a:ext cx="48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ion</a:t>
            </a:r>
          </a:p>
        </p:txBody>
      </p:sp>
      <p:sp>
        <p:nvSpPr>
          <p:cNvPr id="27676" name="Text Box 48"/>
          <p:cNvSpPr txBox="1">
            <a:spLocks noChangeArrowheads="1"/>
          </p:cNvSpPr>
          <p:nvPr/>
        </p:nvSpPr>
        <p:spPr bwMode="auto">
          <a:xfrm>
            <a:off x="2051050" y="5078413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electron</a:t>
            </a:r>
          </a:p>
        </p:txBody>
      </p:sp>
      <p:sp>
        <p:nvSpPr>
          <p:cNvPr id="27677" name="Text Box 49"/>
          <p:cNvSpPr txBox="1">
            <a:spLocks noChangeArrowheads="1"/>
          </p:cNvSpPr>
          <p:nvPr/>
        </p:nvSpPr>
        <p:spPr bwMode="auto">
          <a:xfrm>
            <a:off x="1331913" y="5516563"/>
            <a:ext cx="69644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i="1" dirty="0">
                <a:latin typeface="Britannic Bold" pitchFamily="34" charset="0"/>
              </a:rPr>
              <a:t>- ERG</a:t>
            </a:r>
            <a:r>
              <a:rPr lang="en-US" altLang="ja-JP" sz="1800" b="0" dirty="0">
                <a:latin typeface="Arial" pitchFamily="34" charset="0"/>
              </a:rPr>
              <a:t>/ PPE measure widely differing energies over 6 orders </a:t>
            </a:r>
          </a:p>
          <a:p>
            <a:r>
              <a:rPr lang="en-US" altLang="ja-JP" sz="1800" b="0" dirty="0">
                <a:latin typeface="Arial" pitchFamily="34" charset="0"/>
              </a:rPr>
              <a:t>   with ion mass discriminations (H+, O+, He+, He++). </a:t>
            </a:r>
          </a:p>
          <a:p>
            <a:r>
              <a:rPr lang="en-US" altLang="ja-JP" sz="1800" b="0" dirty="0">
                <a:latin typeface="Arial" pitchFamily="34" charset="0"/>
              </a:rPr>
              <a:t>- The energy coverage of particle instruments overlaps each other</a:t>
            </a:r>
            <a:r>
              <a:rPr lang="en-US" altLang="ja-JP" sz="1800" b="0" dirty="0" smtClean="0">
                <a:latin typeface="Arial" pitchFamily="34" charset="0"/>
              </a:rPr>
              <a:t>.</a:t>
            </a:r>
            <a:endParaRPr lang="en-US" altLang="ja-JP" sz="1800" b="0" dirty="0">
              <a:latin typeface="Arial" pitchFamily="34" charset="0"/>
            </a:endParaRPr>
          </a:p>
        </p:txBody>
      </p:sp>
      <p:sp>
        <p:nvSpPr>
          <p:cNvPr id="27678" name="Rectangle 2"/>
          <p:cNvSpPr>
            <a:spLocks noChangeArrowheads="1"/>
          </p:cNvSpPr>
          <p:nvPr/>
        </p:nvSpPr>
        <p:spPr bwMode="auto">
          <a:xfrm>
            <a:off x="4789488" y="3497263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79" name="Text Box 9"/>
          <p:cNvSpPr txBox="1">
            <a:spLocks noChangeArrowheads="1"/>
          </p:cNvSpPr>
          <p:nvPr/>
        </p:nvSpPr>
        <p:spPr bwMode="auto">
          <a:xfrm>
            <a:off x="5143500" y="3640138"/>
            <a:ext cx="1223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27680" name="Rectangle 2"/>
          <p:cNvSpPr>
            <a:spLocks noChangeArrowheads="1"/>
          </p:cNvSpPr>
          <p:nvPr/>
        </p:nvSpPr>
        <p:spPr bwMode="auto">
          <a:xfrm>
            <a:off x="4786313" y="2925763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81" name="Text Box 9"/>
          <p:cNvSpPr txBox="1">
            <a:spLocks noChangeArrowheads="1"/>
          </p:cNvSpPr>
          <p:nvPr/>
        </p:nvSpPr>
        <p:spPr bwMode="auto">
          <a:xfrm>
            <a:off x="5072063" y="3025775"/>
            <a:ext cx="1438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sub-relativistc</a:t>
            </a:r>
          </a:p>
        </p:txBody>
      </p:sp>
      <p:pic>
        <p:nvPicPr>
          <p:cNvPr id="2768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196975"/>
            <a:ext cx="176371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196975"/>
            <a:ext cx="1728788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84" name="Text Box 49"/>
          <p:cNvSpPr txBox="1">
            <a:spLocks noChangeArrowheads="1"/>
          </p:cNvSpPr>
          <p:nvPr/>
        </p:nvSpPr>
        <p:spPr bwMode="auto">
          <a:xfrm>
            <a:off x="7235825" y="1196975"/>
            <a:ext cx="920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latin typeface="Times" pitchFamily="18" charset="0"/>
              </a:rPr>
              <a:t>XEP FOV</a:t>
            </a:r>
          </a:p>
        </p:txBody>
      </p:sp>
      <p:sp>
        <p:nvSpPr>
          <p:cNvPr id="27685" name="Text Box 49"/>
          <p:cNvSpPr txBox="1">
            <a:spLocks noChangeArrowheads="1"/>
          </p:cNvSpPr>
          <p:nvPr/>
        </p:nvSpPr>
        <p:spPr bwMode="auto">
          <a:xfrm>
            <a:off x="5276850" y="1196975"/>
            <a:ext cx="950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latin typeface="Times" pitchFamily="18" charset="0"/>
              </a:rPr>
              <a:t>MEP FOV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6"/>
          <p:cNvSpPr>
            <a:spLocks noChangeShapeType="1"/>
          </p:cNvSpPr>
          <p:nvPr/>
        </p:nvSpPr>
        <p:spPr bwMode="auto">
          <a:xfrm>
            <a:off x="3563938" y="5278438"/>
            <a:ext cx="5106987" cy="31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75" name="Text Box 13"/>
          <p:cNvSpPr txBox="1">
            <a:spLocks noChangeArrowheads="1"/>
          </p:cNvSpPr>
          <p:nvPr/>
        </p:nvSpPr>
        <p:spPr bwMode="auto">
          <a:xfrm>
            <a:off x="331788" y="4949825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DC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298450" y="378777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 Hz</a:t>
            </a:r>
          </a:p>
        </p:txBody>
      </p:sp>
      <p:sp>
        <p:nvSpPr>
          <p:cNvPr id="28677" name="Text Box 15"/>
          <p:cNvSpPr txBox="1">
            <a:spLocks noChangeArrowheads="1"/>
          </p:cNvSpPr>
          <p:nvPr/>
        </p:nvSpPr>
        <p:spPr bwMode="auto">
          <a:xfrm>
            <a:off x="268288" y="3294063"/>
            <a:ext cx="70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 kHz</a:t>
            </a:r>
          </a:p>
        </p:txBody>
      </p:sp>
      <p:sp>
        <p:nvSpPr>
          <p:cNvPr id="28678" name="Line 16"/>
          <p:cNvSpPr>
            <a:spLocks noChangeShapeType="1"/>
          </p:cNvSpPr>
          <p:nvPr/>
        </p:nvSpPr>
        <p:spPr bwMode="auto">
          <a:xfrm>
            <a:off x="3563938" y="2109788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79" name="Rectangle 17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0" name="AutoShape 19"/>
          <p:cNvSpPr>
            <a:spLocks noChangeArrowheads="1"/>
          </p:cNvSpPr>
          <p:nvPr/>
        </p:nvSpPr>
        <p:spPr bwMode="auto">
          <a:xfrm>
            <a:off x="6445250" y="2478088"/>
            <a:ext cx="2087563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600" b="0">
              <a:latin typeface="Arial" pitchFamily="34" charset="0"/>
            </a:endParaRP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Whistler</a:t>
            </a: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(~kHz)</a:t>
            </a:r>
          </a:p>
          <a:p>
            <a:pPr algn="ctr"/>
            <a:endParaRPr lang="en-US" altLang="ja-JP" sz="1600" b="0">
              <a:latin typeface="Arial" pitchFamily="34" charset="0"/>
            </a:endParaRPr>
          </a:p>
        </p:txBody>
      </p:sp>
      <p:sp>
        <p:nvSpPr>
          <p:cNvPr id="28681" name="AutoShape 20"/>
          <p:cNvSpPr>
            <a:spLocks noChangeArrowheads="1"/>
          </p:cNvSpPr>
          <p:nvPr/>
        </p:nvSpPr>
        <p:spPr bwMode="auto">
          <a:xfrm>
            <a:off x="6732588" y="4060825"/>
            <a:ext cx="2087562" cy="576263"/>
          </a:xfrm>
          <a:prstGeom prst="hexagon">
            <a:avLst>
              <a:gd name="adj" fmla="val 90565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b="0" dirty="0" smtClean="0">
                <a:solidFill>
                  <a:schemeClr val="bg1"/>
                </a:solidFill>
                <a:latin typeface="Arial" pitchFamily="34" charset="0"/>
              </a:rPr>
              <a:t>Pc5/MHD </a:t>
            </a:r>
            <a:r>
              <a:rPr lang="en-US" altLang="ja-JP" sz="1600" b="0" dirty="0">
                <a:solidFill>
                  <a:schemeClr val="bg1"/>
                </a:solidFill>
                <a:latin typeface="Arial" pitchFamily="34" charset="0"/>
              </a:rPr>
              <a:t>waves</a:t>
            </a:r>
          </a:p>
          <a:p>
            <a:pPr algn="ctr"/>
            <a:r>
              <a:rPr lang="en-US" altLang="ja-JP" sz="1600" b="0" dirty="0">
                <a:solidFill>
                  <a:schemeClr val="bg1"/>
                </a:solidFill>
                <a:latin typeface="Arial" pitchFamily="34" charset="0"/>
              </a:rPr>
              <a:t>(~</a:t>
            </a:r>
            <a:r>
              <a:rPr lang="en-US" altLang="ja-JP" sz="1600" b="0" dirty="0" err="1">
                <a:solidFill>
                  <a:schemeClr val="bg1"/>
                </a:solidFill>
                <a:latin typeface="Arial" pitchFamily="34" charset="0"/>
              </a:rPr>
              <a:t>mHz</a:t>
            </a:r>
            <a:r>
              <a:rPr lang="en-US" altLang="ja-JP" sz="1600" b="0" dirty="0">
                <a:solidFill>
                  <a:schemeClr val="bg1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28682" name="AutoShape 21"/>
          <p:cNvSpPr>
            <a:spLocks noChangeArrowheads="1"/>
          </p:cNvSpPr>
          <p:nvPr/>
        </p:nvSpPr>
        <p:spPr bwMode="auto">
          <a:xfrm>
            <a:off x="5724525" y="4710113"/>
            <a:ext cx="2087563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Convective</a:t>
            </a: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Field</a:t>
            </a:r>
          </a:p>
        </p:txBody>
      </p:sp>
      <p:sp>
        <p:nvSpPr>
          <p:cNvPr id="28683" name="Rectangle 23"/>
          <p:cNvSpPr>
            <a:spLocks noChangeArrowheads="1"/>
          </p:cNvSpPr>
          <p:nvPr/>
        </p:nvSpPr>
        <p:spPr bwMode="auto">
          <a:xfrm>
            <a:off x="1044575" y="1973263"/>
            <a:ext cx="1079500" cy="33131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PWE</a:t>
            </a:r>
          </a:p>
        </p:txBody>
      </p:sp>
      <p:sp>
        <p:nvSpPr>
          <p:cNvPr id="28684" name="AutoShape 26"/>
          <p:cNvSpPr>
            <a:spLocks noChangeArrowheads="1"/>
          </p:cNvSpPr>
          <p:nvPr/>
        </p:nvSpPr>
        <p:spPr bwMode="auto">
          <a:xfrm>
            <a:off x="4140200" y="4710113"/>
            <a:ext cx="2087563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Magnetic</a:t>
            </a: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Field</a:t>
            </a:r>
          </a:p>
        </p:txBody>
      </p:sp>
      <p:sp>
        <p:nvSpPr>
          <p:cNvPr id="28685" name="Text Box 27"/>
          <p:cNvSpPr txBox="1">
            <a:spLocks noChangeArrowheads="1"/>
          </p:cNvSpPr>
          <p:nvPr/>
        </p:nvSpPr>
        <p:spPr bwMode="auto">
          <a:xfrm>
            <a:off x="249238" y="4508500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1mHz</a:t>
            </a:r>
          </a:p>
        </p:txBody>
      </p:sp>
      <p:sp>
        <p:nvSpPr>
          <p:cNvPr id="28686" name="Rectangle 29"/>
          <p:cNvSpPr>
            <a:spLocks noChangeArrowheads="1"/>
          </p:cNvSpPr>
          <p:nvPr/>
        </p:nvSpPr>
        <p:spPr bwMode="auto">
          <a:xfrm>
            <a:off x="2268538" y="4233863"/>
            <a:ext cx="1152525" cy="10525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>
                <a:solidFill>
                  <a:schemeClr val="bg2"/>
                </a:solidFill>
                <a:latin typeface="Arial" pitchFamily="34" charset="0"/>
              </a:rPr>
              <a:t>MGF</a:t>
            </a:r>
          </a:p>
          <a:p>
            <a:pPr algn="ctr"/>
            <a:r>
              <a:rPr lang="en-US" altLang="ja-JP" sz="1600" b="0">
                <a:solidFill>
                  <a:schemeClr val="bg2"/>
                </a:solidFill>
                <a:latin typeface="Arial" pitchFamily="34" charset="0"/>
              </a:rPr>
              <a:t>(fluxgate)</a:t>
            </a:r>
          </a:p>
        </p:txBody>
      </p:sp>
      <p:sp>
        <p:nvSpPr>
          <p:cNvPr id="28687" name="Rectangle 30"/>
          <p:cNvSpPr>
            <a:spLocks noChangeArrowheads="1"/>
          </p:cNvSpPr>
          <p:nvPr/>
        </p:nvSpPr>
        <p:spPr bwMode="auto">
          <a:xfrm>
            <a:off x="2268538" y="2636911"/>
            <a:ext cx="1152525" cy="164140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 b="0" dirty="0">
                <a:solidFill>
                  <a:schemeClr val="bg2"/>
                </a:solidFill>
                <a:latin typeface="Arial" pitchFamily="34" charset="0"/>
              </a:rPr>
              <a:t>PWE</a:t>
            </a:r>
          </a:p>
          <a:p>
            <a:pPr algn="ctr"/>
            <a:r>
              <a:rPr lang="en-US" altLang="ja-JP" sz="1800" b="0" dirty="0">
                <a:solidFill>
                  <a:schemeClr val="bg2"/>
                </a:solidFill>
                <a:latin typeface="Arial" pitchFamily="34" charset="0"/>
              </a:rPr>
              <a:t>(</a:t>
            </a:r>
            <a:r>
              <a:rPr lang="en-US" altLang="ja-JP" sz="1600" b="0" dirty="0">
                <a:solidFill>
                  <a:schemeClr val="bg2"/>
                </a:solidFill>
                <a:latin typeface="Arial" pitchFamily="34" charset="0"/>
              </a:rPr>
              <a:t>search coil</a:t>
            </a:r>
            <a:r>
              <a:rPr lang="en-US" altLang="ja-JP" sz="1800" b="0" dirty="0">
                <a:solidFill>
                  <a:schemeClr val="bg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28688" name="Text Box 33"/>
          <p:cNvSpPr txBox="1">
            <a:spLocks noChangeArrowheads="1"/>
          </p:cNvSpPr>
          <p:nvPr/>
        </p:nvSpPr>
        <p:spPr bwMode="auto">
          <a:xfrm>
            <a:off x="155575" y="2794000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10 kHz</a:t>
            </a:r>
          </a:p>
        </p:txBody>
      </p:sp>
      <p:sp>
        <p:nvSpPr>
          <p:cNvPr id="28689" name="Text Box 34"/>
          <p:cNvSpPr txBox="1">
            <a:spLocks noChangeArrowheads="1"/>
          </p:cNvSpPr>
          <p:nvPr/>
        </p:nvSpPr>
        <p:spPr bwMode="auto">
          <a:xfrm>
            <a:off x="0" y="666750"/>
            <a:ext cx="9020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FF00"/>
                </a:solidFill>
                <a:latin typeface="Arial" pitchFamily="34" charset="0"/>
              </a:rPr>
              <a:t>PWE: Plasma Wave and Electric Field Experiment </a:t>
            </a:r>
            <a:r>
              <a:rPr lang="en-US" altLang="ja-JP" sz="1800" b="0">
                <a:latin typeface="Arial" pitchFamily="34" charset="0"/>
              </a:rPr>
              <a:t>(PI: Y. Kasaba, Tohoku. U.)</a:t>
            </a:r>
          </a:p>
          <a:p>
            <a:r>
              <a:rPr lang="en-US" altLang="ja-JP" sz="2000" b="0">
                <a:solidFill>
                  <a:srgbClr val="FFFF00"/>
                </a:solidFill>
                <a:latin typeface="Arial" pitchFamily="34" charset="0"/>
              </a:rPr>
              <a:t>MGF: Measurement of Geomagnetic Field</a:t>
            </a:r>
            <a:r>
              <a:rPr lang="en-US" altLang="ja-JP" sz="1800" b="0">
                <a:latin typeface="Arial" pitchFamily="34" charset="0"/>
              </a:rPr>
              <a:t> (PI: A. Matsuoka, ISAS)</a:t>
            </a:r>
          </a:p>
        </p:txBody>
      </p:sp>
      <p:sp>
        <p:nvSpPr>
          <p:cNvPr id="28690" name="Text Box 35"/>
          <p:cNvSpPr txBox="1">
            <a:spLocks noChangeArrowheads="1"/>
          </p:cNvSpPr>
          <p:nvPr/>
        </p:nvSpPr>
        <p:spPr bwMode="auto">
          <a:xfrm>
            <a:off x="755650" y="5286375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electric field </a:t>
            </a:r>
          </a:p>
        </p:txBody>
      </p:sp>
      <p:sp>
        <p:nvSpPr>
          <p:cNvPr id="28691" name="Text Box 36"/>
          <p:cNvSpPr txBox="1">
            <a:spLocks noChangeArrowheads="1"/>
          </p:cNvSpPr>
          <p:nvPr/>
        </p:nvSpPr>
        <p:spPr bwMode="auto">
          <a:xfrm>
            <a:off x="2195513" y="5278438"/>
            <a:ext cx="159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magnetic field</a:t>
            </a:r>
          </a:p>
        </p:txBody>
      </p:sp>
      <p:sp>
        <p:nvSpPr>
          <p:cNvPr id="28692" name="Text Box 37"/>
          <p:cNvSpPr txBox="1">
            <a:spLocks noChangeArrowheads="1"/>
          </p:cNvSpPr>
          <p:nvPr/>
        </p:nvSpPr>
        <p:spPr bwMode="auto">
          <a:xfrm>
            <a:off x="395288" y="5661025"/>
            <a:ext cx="8748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 i="1" dirty="0">
                <a:latin typeface="Britannic Bold" pitchFamily="34" charset="0"/>
              </a:rPr>
              <a:t> ERG</a:t>
            </a:r>
            <a:r>
              <a:rPr lang="en-US" altLang="ja-JP" sz="1800" b="0" dirty="0">
                <a:latin typeface="Arial" pitchFamily="34" charset="0"/>
              </a:rPr>
              <a:t>/ PWE and MGF measure electric and magnetic field for wide frequency </a:t>
            </a:r>
          </a:p>
          <a:p>
            <a:r>
              <a:rPr lang="en-US" altLang="ja-JP" sz="1800" b="0" dirty="0">
                <a:latin typeface="Arial" pitchFamily="34" charset="0"/>
              </a:rPr>
              <a:t>    range from DC to </a:t>
            </a:r>
            <a:r>
              <a:rPr lang="en-US" altLang="ja-JP" sz="1800" b="0" dirty="0" err="1">
                <a:latin typeface="Arial" pitchFamily="34" charset="0"/>
              </a:rPr>
              <a:t>MHz.</a:t>
            </a:r>
            <a:endParaRPr lang="en-US" altLang="ja-JP" sz="1800" b="0" dirty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- Frequency spectrum and wave-form observations</a:t>
            </a:r>
            <a:r>
              <a:rPr lang="en-US" altLang="ja-JP" sz="1800" b="0" dirty="0" smtClean="0">
                <a:latin typeface="Arial" pitchFamily="34" charset="0"/>
              </a:rPr>
              <a:t>.</a:t>
            </a:r>
            <a:endParaRPr lang="en-US" altLang="ja-JP" sz="1800" b="0" dirty="0">
              <a:latin typeface="Arial" pitchFamily="34" charset="0"/>
            </a:endParaRPr>
          </a:p>
        </p:txBody>
      </p:sp>
      <p:sp>
        <p:nvSpPr>
          <p:cNvPr id="28693" name="AutoShape 38"/>
          <p:cNvSpPr>
            <a:spLocks noChangeArrowheads="1"/>
          </p:cNvSpPr>
          <p:nvPr/>
        </p:nvSpPr>
        <p:spPr bwMode="auto">
          <a:xfrm>
            <a:off x="4645025" y="3844925"/>
            <a:ext cx="2087563" cy="576263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b="0" dirty="0" smtClean="0">
                <a:solidFill>
                  <a:schemeClr val="bg1"/>
                </a:solidFill>
                <a:latin typeface="Arial" pitchFamily="34" charset="0"/>
              </a:rPr>
              <a:t>Pc1/EMIC</a:t>
            </a:r>
            <a:endParaRPr lang="en-US" altLang="ja-JP" sz="1600" b="0" dirty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altLang="ja-JP" sz="1600" b="0" dirty="0">
                <a:solidFill>
                  <a:schemeClr val="bg1"/>
                </a:solidFill>
                <a:latin typeface="Arial" pitchFamily="34" charset="0"/>
              </a:rPr>
              <a:t>(~Hz)</a:t>
            </a:r>
          </a:p>
        </p:txBody>
      </p:sp>
      <p:sp>
        <p:nvSpPr>
          <p:cNvPr id="28694" name="AutoShape 41"/>
          <p:cNvSpPr>
            <a:spLocks noChangeArrowheads="1"/>
          </p:cNvSpPr>
          <p:nvPr/>
        </p:nvSpPr>
        <p:spPr bwMode="auto">
          <a:xfrm>
            <a:off x="6372225" y="3197225"/>
            <a:ext cx="2087563" cy="720725"/>
          </a:xfrm>
          <a:prstGeom prst="hexagon">
            <a:avLst>
              <a:gd name="adj" fmla="val 72412"/>
              <a:gd name="vf" fmla="val 11547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600" b="0">
              <a:latin typeface="Arial" pitchFamily="34" charset="0"/>
            </a:endParaRP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magnetosonic</a:t>
            </a: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wave</a:t>
            </a: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(~100Hz)</a:t>
            </a:r>
          </a:p>
          <a:p>
            <a:pPr algn="ctr"/>
            <a:endParaRPr lang="en-US" altLang="ja-JP" sz="1600" b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8695" name="Text Box 43"/>
          <p:cNvSpPr txBox="1">
            <a:spLocks noChangeArrowheads="1"/>
          </p:cNvSpPr>
          <p:nvPr/>
        </p:nvSpPr>
        <p:spPr bwMode="auto">
          <a:xfrm>
            <a:off x="107950" y="2222500"/>
            <a:ext cx="928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100 kHz</a:t>
            </a:r>
          </a:p>
        </p:txBody>
      </p:sp>
      <p:sp>
        <p:nvSpPr>
          <p:cNvPr id="28696" name="AutoShape 19"/>
          <p:cNvSpPr>
            <a:spLocks noChangeArrowheads="1"/>
          </p:cNvSpPr>
          <p:nvPr/>
        </p:nvSpPr>
        <p:spPr bwMode="auto">
          <a:xfrm>
            <a:off x="4216400" y="2058988"/>
            <a:ext cx="2087563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E8E7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600" b="0">
              <a:latin typeface="Arial" pitchFamily="34" charset="0"/>
            </a:endParaRPr>
          </a:p>
          <a:p>
            <a:pPr algn="ctr"/>
            <a:r>
              <a:rPr lang="en-US" altLang="ja-JP" sz="1600" b="0">
                <a:solidFill>
                  <a:schemeClr val="bg1"/>
                </a:solidFill>
                <a:latin typeface="Arial" pitchFamily="34" charset="0"/>
              </a:rPr>
              <a:t>UHR</a:t>
            </a:r>
          </a:p>
          <a:p>
            <a:pPr algn="ctr"/>
            <a:endParaRPr lang="en-US" altLang="ja-JP" sz="1600" b="0">
              <a:latin typeface="Arial" pitchFamily="34" charset="0"/>
            </a:endParaRPr>
          </a:p>
        </p:txBody>
      </p:sp>
      <p:sp>
        <p:nvSpPr>
          <p:cNvPr id="28697" name="Text Box 33"/>
          <p:cNvSpPr txBox="1">
            <a:spLocks noChangeArrowheads="1"/>
          </p:cNvSpPr>
          <p:nvPr/>
        </p:nvSpPr>
        <p:spPr bwMode="auto">
          <a:xfrm>
            <a:off x="144463" y="1773238"/>
            <a:ext cx="777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1 MHz</a:t>
            </a:r>
          </a:p>
        </p:txBody>
      </p:sp>
      <p:sp>
        <p:nvSpPr>
          <p:cNvPr id="28698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8642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 i="1">
                <a:latin typeface="Britannic Bold" pitchFamily="34" charset="0"/>
              </a:rPr>
              <a:t>ERG</a:t>
            </a:r>
            <a:r>
              <a:rPr lang="en-US" altLang="ja-JP" sz="2200">
                <a:latin typeface="Arial" pitchFamily="34" charset="0"/>
              </a:rPr>
              <a:t>: Field and Waves </a:t>
            </a:r>
            <a:endParaRPr lang="en-US" altLang="ja-JP" sz="2200" i="1">
              <a:latin typeface="Arial" pitchFamily="34" charset="0"/>
            </a:endParaRPr>
          </a:p>
        </p:txBody>
      </p:sp>
      <p:pic>
        <p:nvPicPr>
          <p:cNvPr id="28699" name="Picture 3" descr="無題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1412875"/>
            <a:ext cx="1495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/>
            <a:r>
              <a:rPr lang="en-US" altLang="ja-JP" sz="2200" smtClean="0">
                <a:effectLst/>
                <a:latin typeface="Arial" pitchFamily="34" charset="0"/>
              </a:rPr>
              <a:t>Mission Status &amp; Schedule</a:t>
            </a:r>
            <a:endParaRPr lang="en-US" altLang="ja-JP" sz="2200" smtClean="0">
              <a:effectLst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205" y="896938"/>
            <a:ext cx="95773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2008             -   The proposal for Phase-A study was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                                                                                submitted to ISAS/JAXA.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2009             -   </a:t>
            </a:r>
            <a:r>
              <a:rPr lang="en-US" altLang="ja-JP" sz="1800" b="0" dirty="0" smtClean="0">
                <a:latin typeface="Arial" pitchFamily="34" charset="0"/>
              </a:rPr>
              <a:t>Mission Definition Review.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                          System Requirement Review.</a:t>
            </a: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 </a:t>
            </a:r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                       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</a:t>
            </a: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The </a:t>
            </a:r>
            <a:r>
              <a:rPr lang="en-US" altLang="ja-JP" sz="1800" b="0" i="1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800" b="0" dirty="0">
                <a:solidFill>
                  <a:srgbClr val="FFFF00"/>
                </a:solidFill>
                <a:latin typeface="Arial" pitchFamily="34" charset="0"/>
              </a:rPr>
              <a:t> satellite has been nominated as </a:t>
            </a: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the second of the small science 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    satellite series of ISAS/JAXA (SPRINT-B).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400" b="0" dirty="0" smtClean="0">
                <a:latin typeface="Arial" pitchFamily="34" charset="0"/>
              </a:rPr>
              <a:t>                                         SPRINT-A/EXCEED:  Planetary Telescope Mission </a:t>
            </a:r>
            <a:endParaRPr lang="en-US" altLang="ja-JP" sz="14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/>
            <a:r>
              <a:rPr lang="en-US" altLang="ja-JP" sz="2200" dirty="0" smtClean="0">
                <a:effectLst/>
                <a:latin typeface="Arial" pitchFamily="34" charset="0"/>
              </a:rPr>
              <a:t>Supporting Letter from </a:t>
            </a:r>
            <a:r>
              <a:rPr lang="en-US" altLang="ja-JP" sz="2200" dirty="0" err="1" smtClean="0">
                <a:effectLst/>
                <a:latin typeface="Arial" pitchFamily="34" charset="0"/>
              </a:rPr>
              <a:t>SuperDARNs</a:t>
            </a:r>
            <a:endParaRPr lang="en-US" altLang="ja-JP" sz="2200" dirty="0" smtClean="0">
              <a:effectLst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20688"/>
            <a:ext cx="442218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2719779" y="6423719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i="1" dirty="0" smtClean="0">
                <a:latin typeface="Times" pitchFamily="18" charset="0"/>
              </a:rPr>
              <a:t>Thank you very much !</a:t>
            </a:r>
            <a:endParaRPr kumimoji="1" lang="ja-JP" altLang="en-US" b="0" i="1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23205" y="896938"/>
            <a:ext cx="95773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2008             -   The proposal for Phase-A study was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                                                                                submitted to ISAS/JAXA.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2009             -   </a:t>
            </a:r>
            <a:r>
              <a:rPr lang="en-US" altLang="ja-JP" sz="1800" b="0" dirty="0" smtClean="0">
                <a:latin typeface="Arial" pitchFamily="34" charset="0"/>
              </a:rPr>
              <a:t>Mission Definition Review.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                          System Requirement Review.</a:t>
            </a: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 </a:t>
            </a:r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                       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The </a:t>
            </a:r>
            <a:r>
              <a:rPr lang="en-US" altLang="ja-JP" sz="1800" b="0" i="1" dirty="0">
                <a:latin typeface="Britannic Bold" pitchFamily="34" charset="0"/>
              </a:rPr>
              <a:t>ERG</a:t>
            </a:r>
            <a:r>
              <a:rPr lang="en-US" altLang="ja-JP" sz="1800" b="0" dirty="0">
                <a:latin typeface="Arial" pitchFamily="34" charset="0"/>
              </a:rPr>
              <a:t> satellite has been nominated as </a:t>
            </a:r>
            <a:r>
              <a:rPr lang="en-US" altLang="ja-JP" sz="1800" b="0" dirty="0" smtClean="0">
                <a:latin typeface="Arial" pitchFamily="34" charset="0"/>
              </a:rPr>
              <a:t>the second of the small science 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satellite series of ISAS/JAXA (SPRINT-B).</a:t>
            </a:r>
            <a:endParaRPr lang="en-US" altLang="ja-JP" sz="1800" b="0" dirty="0">
              <a:latin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/>
            <a:r>
              <a:rPr lang="en-US" altLang="ja-JP" sz="2200" smtClean="0">
                <a:effectLst/>
                <a:latin typeface="Arial" pitchFamily="34" charset="0"/>
              </a:rPr>
              <a:t>Mission Status &amp; Schedule</a:t>
            </a:r>
            <a:endParaRPr lang="en-US" altLang="ja-JP" sz="2200" smtClean="0">
              <a:effectLst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3204" y="3640956"/>
            <a:ext cx="95773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2011             -    System Definition Review  </a:t>
            </a:r>
            <a:r>
              <a:rPr lang="en-US" altLang="ja-JP" sz="1800" b="0" dirty="0" smtClean="0">
                <a:latin typeface="Arial" pitchFamily="34" charset="0"/>
              </a:rPr>
              <a:t>(October, 2011, plan).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                                Approval by JAXA/HQ.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2012-2013   -    Development of Flight </a:t>
            </a:r>
            <a:r>
              <a:rPr lang="en-US" altLang="ja-JP" sz="1800" b="0" dirty="0" smtClean="0">
                <a:latin typeface="Arial" pitchFamily="34" charset="0"/>
              </a:rPr>
              <a:t>Model. </a:t>
            </a: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>
                <a:latin typeface="Arial" pitchFamily="34" charset="0"/>
              </a:rPr>
              <a:t>FY 2013-2014   -    Integration </a:t>
            </a:r>
            <a:r>
              <a:rPr lang="en-US" altLang="ja-JP" sz="1800" b="0" dirty="0" smtClean="0">
                <a:latin typeface="Arial" pitchFamily="34" charset="0"/>
              </a:rPr>
              <a:t>Test.  </a:t>
            </a: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 dirty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 dirty="0" smtClean="0">
                <a:latin typeface="Arial" pitchFamily="34" charset="0"/>
              </a:rPr>
              <a:t>FY2014-2015    </a:t>
            </a:r>
            <a:r>
              <a:rPr lang="en-US" altLang="ja-JP" sz="1800" b="0" dirty="0">
                <a:latin typeface="Arial" pitchFamily="34" charset="0"/>
              </a:rPr>
              <a:t>-    </a:t>
            </a:r>
            <a:r>
              <a:rPr lang="en-US" altLang="ja-JP" sz="1800" b="0" dirty="0" smtClean="0">
                <a:latin typeface="Arial" pitchFamily="34" charset="0"/>
              </a:rPr>
              <a:t>Launch.  </a:t>
            </a:r>
            <a:endParaRPr lang="en-US" altLang="ja-JP" sz="18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50825" y="2379663"/>
            <a:ext cx="9505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 dirty="0">
                <a:solidFill>
                  <a:srgbClr val="70FFFF"/>
                </a:solidFill>
                <a:latin typeface="Arial" pitchFamily="34" charset="0"/>
              </a:rPr>
              <a:t>Magnetometer Network</a:t>
            </a:r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：</a:t>
            </a:r>
            <a:r>
              <a:rPr lang="en-US" altLang="ja-JP" sz="1600" u="sng" dirty="0">
                <a:solidFill>
                  <a:schemeClr val="tx2"/>
                </a:solidFill>
                <a:latin typeface="Arial" pitchFamily="34" charset="0"/>
              </a:rPr>
              <a:t>MAGDAS/CPMN, Silk-Road, Antarctic </a:t>
            </a:r>
            <a:r>
              <a:rPr lang="en-US" altLang="ja-JP" sz="1600" u="sng" dirty="0" smtClean="0">
                <a:solidFill>
                  <a:schemeClr val="tx2"/>
                </a:solidFill>
                <a:latin typeface="Arial" pitchFamily="34" charset="0"/>
              </a:rPr>
              <a:t>Network</a:t>
            </a:r>
            <a:endParaRPr lang="en-US" altLang="ja-JP" sz="1600" u="sng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250825" y="609600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>
                <a:solidFill>
                  <a:srgbClr val="70FFFF"/>
                </a:solidFill>
                <a:latin typeface="Arial" pitchFamily="34" charset="0"/>
              </a:rPr>
              <a:t>Radar Network:</a:t>
            </a:r>
            <a:r>
              <a:rPr lang="ja-JP" altLang="en-US" b="0">
                <a:solidFill>
                  <a:schemeClr val="tx2"/>
                </a:solidFill>
                <a:latin typeface="Arial" pitchFamily="34" charset="0"/>
              </a:rPr>
              <a:t>　</a:t>
            </a:r>
            <a:r>
              <a:rPr lang="en-US" altLang="ja-JP" sz="1600" u="sng">
                <a:solidFill>
                  <a:schemeClr val="tx2"/>
                </a:solidFill>
                <a:latin typeface="Arial" pitchFamily="34" charset="0"/>
              </a:rPr>
              <a:t>SuperDARN network (HOK, KSR, SWE, SWS), FM-CW radar</a:t>
            </a:r>
            <a:endParaRPr lang="en-US" altLang="ja-JP" sz="1600" b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4140200" y="1196975"/>
            <a:ext cx="52212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>
                <a:solidFill>
                  <a:schemeClr val="tx2"/>
                </a:solidFill>
                <a:latin typeface="Arial" pitchFamily="34" charset="0"/>
              </a:rPr>
              <a:t> global convective electric field  </a:t>
            </a:r>
          </a:p>
          <a:p>
            <a:pPr>
              <a:buFontTx/>
              <a:buChar char="-"/>
            </a:pPr>
            <a:r>
              <a:rPr lang="en-US" altLang="ja-JP" sz="1800" b="0">
                <a:solidFill>
                  <a:schemeClr val="tx2"/>
                </a:solidFill>
                <a:latin typeface="Arial" pitchFamily="34" charset="0"/>
              </a:rPr>
              <a:t> ULF pulsation (Pc5) </a:t>
            </a:r>
          </a:p>
          <a:p>
            <a:pPr>
              <a:buFontTx/>
              <a:buChar char="-"/>
            </a:pPr>
            <a:r>
              <a:rPr lang="en-US" altLang="ja-JP" sz="1800" b="0">
                <a:solidFill>
                  <a:schemeClr val="tx2"/>
                </a:solidFill>
                <a:latin typeface="Arial" pitchFamily="34" charset="0"/>
              </a:rPr>
              <a:t> Electric field penetration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3995738" y="2924175"/>
            <a:ext cx="52212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 - </a:t>
            </a:r>
            <a:r>
              <a:rPr lang="en-US" altLang="ja-JP" sz="1800" b="0" dirty="0" err="1">
                <a:solidFill>
                  <a:schemeClr val="tx2"/>
                </a:solidFill>
                <a:latin typeface="Arial" pitchFamily="34" charset="0"/>
              </a:rPr>
              <a:t>ionospheric</a:t>
            </a:r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current /ring current.</a:t>
            </a:r>
          </a:p>
          <a:p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 - ULF pulsation (Pc5).</a:t>
            </a:r>
          </a:p>
          <a:p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 - EMIC (Pc1). </a:t>
            </a:r>
          </a:p>
          <a:p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 - diagnostics of plasmasphere </a:t>
            </a:r>
            <a:endParaRPr lang="en-US" altLang="ja-JP" sz="1800" b="0" dirty="0" smtClean="0">
              <a:solidFill>
                <a:schemeClr val="tx2"/>
              </a:solidFill>
              <a:latin typeface="Arial" pitchFamily="34" charset="0"/>
            </a:endParaRPr>
          </a:p>
          <a:p>
            <a:endParaRPr lang="en-US" altLang="ja-JP" sz="1800" b="0" dirty="0">
              <a:solidFill>
                <a:schemeClr val="tx2"/>
              </a:solidFill>
              <a:latin typeface="Arial" pitchFamily="34" charset="0"/>
            </a:endParaRPr>
          </a:p>
          <a:p>
            <a:r>
              <a:rPr lang="en-US" altLang="ja-JP" sz="1800" b="0" i="1" dirty="0" smtClean="0">
                <a:solidFill>
                  <a:schemeClr val="tx2"/>
                </a:solidFill>
                <a:latin typeface="Arial" pitchFamily="34" charset="0"/>
              </a:rPr>
              <a:t>       ULTIMA supports the ERG-project.</a:t>
            </a:r>
            <a:endParaRPr lang="en-US" altLang="ja-JP" sz="1800" b="0" i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250825" y="4711700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>
                <a:solidFill>
                  <a:srgbClr val="70FFFF"/>
                </a:solidFill>
                <a:latin typeface="Arial" pitchFamily="34" charset="0"/>
              </a:rPr>
              <a:t>Optical Imager Network</a:t>
            </a:r>
            <a:r>
              <a:rPr lang="ja-JP" altLang="en-US" sz="2000">
                <a:solidFill>
                  <a:srgbClr val="70FFFF"/>
                </a:solidFill>
                <a:latin typeface="Arial" pitchFamily="34" charset="0"/>
              </a:rPr>
              <a:t>：</a:t>
            </a:r>
            <a:r>
              <a:rPr lang="en-US" altLang="ja-JP" sz="1600" u="sng">
                <a:solidFill>
                  <a:schemeClr val="tx2"/>
                </a:solidFill>
                <a:latin typeface="Arial" pitchFamily="34" charset="0"/>
              </a:rPr>
              <a:t>Canada, Norway, Siberia, Antarctica 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4140200" y="5300663"/>
            <a:ext cx="5616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Measurement of electron/proton precipitations </a:t>
            </a: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7102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en-US" altLang="ja-JP" sz="2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ERG</a:t>
            </a: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ground networks </a:t>
            </a:r>
            <a:r>
              <a:rPr lang="en-US" altLang="ja-JP" sz="1800" b="0" dirty="0">
                <a:latin typeface="Arial" charset="0"/>
              </a:rPr>
              <a:t>(PI: K. </a:t>
            </a:r>
            <a:r>
              <a:rPr lang="en-US" altLang="ja-JP" sz="1800" b="0" dirty="0" err="1">
                <a:latin typeface="Arial" charset="0"/>
              </a:rPr>
              <a:t>Shiokawa</a:t>
            </a:r>
            <a:r>
              <a:rPr lang="en-US" altLang="ja-JP" sz="1800" b="0" dirty="0">
                <a:latin typeface="Arial" charset="0"/>
              </a:rPr>
              <a:t>, STEL)</a:t>
            </a:r>
          </a:p>
        </p:txBody>
      </p:sp>
      <p:pic>
        <p:nvPicPr>
          <p:cNvPr id="3073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"/>
          <p:cNvPicPr>
            <a:picLocks noChangeAspect="1" noChangeArrowheads="1"/>
          </p:cNvPicPr>
          <p:nvPr/>
        </p:nvPicPr>
        <p:blipFill>
          <a:blip r:embed="rId4" cstate="print"/>
          <a:srcRect t="59367"/>
          <a:stretch>
            <a:fillRect/>
          </a:stretch>
        </p:blipFill>
        <p:spPr bwMode="auto">
          <a:xfrm>
            <a:off x="250825" y="2852738"/>
            <a:ext cx="35036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"/>
          <p:cNvPicPr>
            <a:picLocks noChangeAspect="1" noChangeArrowheads="1"/>
          </p:cNvPicPr>
          <p:nvPr/>
        </p:nvPicPr>
        <p:blipFill>
          <a:blip r:embed="rId4" cstate="print"/>
          <a:srcRect t="26860" b="40633"/>
          <a:stretch>
            <a:fillRect/>
          </a:stretch>
        </p:blipFill>
        <p:spPr bwMode="auto">
          <a:xfrm>
            <a:off x="250825" y="5229225"/>
            <a:ext cx="35036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テキスト ボックス 16"/>
          <p:cNvSpPr txBox="1">
            <a:spLocks noChangeArrowheads="1"/>
          </p:cNvSpPr>
          <p:nvPr/>
        </p:nvSpPr>
        <p:spPr bwMode="auto">
          <a:xfrm>
            <a:off x="3851275" y="6519863"/>
            <a:ext cx="5000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 dirty="0" err="1">
                <a:latin typeface="Arial" pitchFamily="34" charset="0"/>
                <a:cs typeface="Arial" pitchFamily="34" charset="0"/>
              </a:rPr>
              <a:t>Sakaguchi</a:t>
            </a:r>
            <a:r>
              <a:rPr lang="en-US" altLang="ja-JP" sz="1600" b="0" dirty="0">
                <a:latin typeface="Arial" pitchFamily="34" charset="0"/>
                <a:cs typeface="Arial" pitchFamily="34" charset="0"/>
              </a:rPr>
              <a:t> et al. JGR,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50825" y="1844675"/>
            <a:ext cx="8893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 dirty="0" err="1">
                <a:solidFill>
                  <a:srgbClr val="70FFFF"/>
                </a:solidFill>
                <a:latin typeface="Arial" pitchFamily="34" charset="0"/>
              </a:rPr>
              <a:t>Riometer</a:t>
            </a:r>
            <a:r>
              <a:rPr lang="en-US" altLang="ja-JP" sz="2000" dirty="0">
                <a:solidFill>
                  <a:srgbClr val="70FFFF"/>
                </a:solidFill>
                <a:latin typeface="Arial" pitchFamily="34" charset="0"/>
              </a:rPr>
              <a:t> observations</a:t>
            </a:r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：</a:t>
            </a:r>
            <a:r>
              <a:rPr lang="en-US" altLang="ja-JP" sz="1800" u="sng" dirty="0" smtClean="0">
                <a:solidFill>
                  <a:schemeClr val="tx2"/>
                </a:solidFill>
                <a:latin typeface="Arial" pitchFamily="34" charset="0"/>
              </a:rPr>
              <a:t>Antarctica/Canada </a:t>
            </a:r>
            <a:endParaRPr lang="en-US" altLang="ja-JP" sz="1800" u="sng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250825" y="609600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 dirty="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 dirty="0">
                <a:solidFill>
                  <a:srgbClr val="70FFFF"/>
                </a:solidFill>
                <a:latin typeface="Arial" pitchFamily="34" charset="0"/>
              </a:rPr>
              <a:t>VLF observations:</a:t>
            </a:r>
            <a:r>
              <a:rPr lang="ja-JP" altLang="en-US" b="0" dirty="0">
                <a:solidFill>
                  <a:schemeClr val="tx2"/>
                </a:solidFill>
                <a:latin typeface="Arial" pitchFamily="34" charset="0"/>
              </a:rPr>
              <a:t>　</a:t>
            </a:r>
            <a:r>
              <a:rPr lang="en-US" altLang="ja-JP" sz="1800" u="sng" dirty="0" smtClean="0">
                <a:solidFill>
                  <a:schemeClr val="tx2"/>
                </a:solidFill>
                <a:latin typeface="Arial" pitchFamily="34" charset="0"/>
              </a:rPr>
              <a:t>Antarctica/Canada  </a:t>
            </a:r>
            <a:endParaRPr lang="en-US" altLang="ja-JP" sz="1800" b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246563" y="10525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>
                <a:solidFill>
                  <a:schemeClr val="tx2"/>
                </a:solidFill>
                <a:latin typeface="Arial" pitchFamily="34" charset="0"/>
              </a:rPr>
              <a:t> whistler (chorus, hiss) observations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138613" y="2492375"/>
            <a:ext cx="5221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>
                <a:solidFill>
                  <a:schemeClr val="tx2"/>
                </a:solidFill>
                <a:latin typeface="Arial" pitchFamily="34" charset="0"/>
              </a:rPr>
              <a:t> Imaging of precipitation of tens keV electrons </a:t>
            </a: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0825" y="3284538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・</a:t>
            </a:r>
            <a:r>
              <a:rPr lang="en-US" altLang="ja-JP" sz="2000" dirty="0">
                <a:solidFill>
                  <a:srgbClr val="70FFFF"/>
                </a:solidFill>
                <a:latin typeface="Arial" pitchFamily="34" charset="0"/>
              </a:rPr>
              <a:t>LF-wave observations </a:t>
            </a:r>
            <a:r>
              <a:rPr lang="ja-JP" altLang="en-US" sz="2000" dirty="0">
                <a:solidFill>
                  <a:srgbClr val="70FFFF"/>
                </a:solidFill>
                <a:latin typeface="Arial" pitchFamily="34" charset="0"/>
              </a:rPr>
              <a:t>：</a:t>
            </a:r>
            <a:r>
              <a:rPr lang="en-US" altLang="ja-JP" sz="1800" u="sng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altLang="ja-JP" sz="1800" u="sng" dirty="0" smtClean="0">
                <a:solidFill>
                  <a:schemeClr val="tx2"/>
                </a:solidFill>
                <a:latin typeface="Arial" pitchFamily="34" charset="0"/>
              </a:rPr>
              <a:t>Svalbard/Canada </a:t>
            </a:r>
            <a:endParaRPr lang="en-US" altLang="ja-JP" sz="1800" u="sng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4140200" y="3789363"/>
            <a:ext cx="56165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altLang="ja-JP" sz="1800" b="0" dirty="0" smtClean="0">
                <a:solidFill>
                  <a:schemeClr val="tx2"/>
                </a:solidFill>
                <a:latin typeface="Arial" pitchFamily="34" charset="0"/>
              </a:rPr>
              <a:t>Monitoring of D-layer disturbance</a:t>
            </a:r>
          </a:p>
          <a:p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altLang="ja-JP" sz="1800" b="0" dirty="0" smtClean="0">
                <a:solidFill>
                  <a:schemeClr val="tx2"/>
                </a:solidFill>
                <a:latin typeface="Arial" pitchFamily="34" charset="0"/>
              </a:rPr>
              <a:t> Estimation </a:t>
            </a:r>
            <a:r>
              <a:rPr lang="en-US" altLang="ja-JP" sz="1800" b="0" dirty="0">
                <a:solidFill>
                  <a:schemeClr val="tx2"/>
                </a:solidFill>
                <a:latin typeface="Arial" pitchFamily="34" charset="0"/>
              </a:rPr>
              <a:t>of MeV electron precipitations</a:t>
            </a:r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7102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en-US" altLang="ja-JP" sz="2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ERG</a:t>
            </a: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ground networks</a:t>
            </a:r>
            <a:endParaRPr lang="en-US" altLang="ja-JP" sz="18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0660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altLang="ja-JP" sz="2200" i="1" dirty="0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  simulation/integrated studies </a:t>
            </a:r>
            <a:r>
              <a:rPr lang="en-US" altLang="ja-JP" sz="1800" b="0" dirty="0" smtClean="0">
                <a:solidFill>
                  <a:schemeClr val="tx1"/>
                </a:solidFill>
                <a:effectLst/>
                <a:latin typeface="Arial" charset="0"/>
              </a:rPr>
              <a:t>(PI: K. Seki, STEL)</a:t>
            </a:r>
          </a:p>
        </p:txBody>
      </p:sp>
      <p:sp>
        <p:nvSpPr>
          <p:cNvPr id="32772" name="テキスト ボックス 16"/>
          <p:cNvSpPr txBox="1">
            <a:spLocks noChangeArrowheads="1"/>
          </p:cNvSpPr>
          <p:nvPr/>
        </p:nvSpPr>
        <p:spPr bwMode="auto">
          <a:xfrm>
            <a:off x="4427538" y="5300663"/>
            <a:ext cx="50006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Saito et al. JGR, 2010</a:t>
            </a:r>
          </a:p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</a:t>
            </a:r>
          </a:p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-High-precision test particle simulation </a:t>
            </a:r>
          </a:p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code in the realistic 3D magnetic fields</a:t>
            </a:r>
          </a:p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during storm time</a:t>
            </a:r>
            <a:r>
              <a:rPr lang="en-US" altLang="ja-JP" sz="1400" b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</a:t>
            </a:r>
            <a:endParaRPr lang="en-US" altLang="ja-JP" sz="1400" b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2774" name="Rectangle 13"/>
          <p:cNvSpPr>
            <a:spLocks noChangeArrowheads="1"/>
          </p:cNvSpPr>
          <p:nvPr/>
        </p:nvSpPr>
        <p:spPr bwMode="auto">
          <a:xfrm>
            <a:off x="857250" y="1909763"/>
            <a:ext cx="4535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Ring Current Model </a:t>
            </a:r>
          </a:p>
        </p:txBody>
      </p:sp>
      <p:sp>
        <p:nvSpPr>
          <p:cNvPr id="32775" name="Rectangle 13"/>
          <p:cNvSpPr>
            <a:spLocks noChangeArrowheads="1"/>
          </p:cNvSpPr>
          <p:nvPr/>
        </p:nvSpPr>
        <p:spPr bwMode="auto">
          <a:xfrm>
            <a:off x="5437188" y="1909763"/>
            <a:ext cx="4535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Radiation Belt Model</a:t>
            </a:r>
          </a:p>
        </p:txBody>
      </p:sp>
      <p:pic>
        <p:nvPicPr>
          <p:cNvPr id="13" name="GEMSISR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370138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テキスト ボックス 16"/>
          <p:cNvSpPr txBox="1">
            <a:spLocks noChangeArrowheads="1"/>
          </p:cNvSpPr>
          <p:nvPr/>
        </p:nvSpPr>
        <p:spPr bwMode="auto">
          <a:xfrm>
            <a:off x="179388" y="5356225"/>
            <a:ext cx="50006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Amano et al., </a:t>
            </a:r>
            <a:r>
              <a:rPr lang="en-US" altLang="ja-JP" sz="1400" b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JGR, 2011</a:t>
            </a:r>
            <a:endParaRPr lang="en-US" altLang="ja-JP" sz="1400" b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lang="en-US" altLang="ja-JP" sz="1400" b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Tx/>
              <a:buChar char="-"/>
            </a:pPr>
            <a:r>
              <a:rPr lang="en-US" altLang="ja-JP" sz="1400" b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Self-consistent simulation with 5-D Boltzmann equation/Maxwell equation.</a:t>
            </a:r>
          </a:p>
          <a:p>
            <a:pPr>
              <a:buFontTx/>
              <a:buChar char="-"/>
            </a:pPr>
            <a:r>
              <a:rPr lang="en-US" altLang="ja-JP" sz="1400" b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It is possible to simulate fast/Alfven mode waves </a:t>
            </a:r>
          </a:p>
          <a:p>
            <a:r>
              <a:rPr lang="en-US" altLang="ja-JP" sz="1400" b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 the inner magnetosphere. </a:t>
            </a:r>
            <a:endParaRPr lang="en-US" altLang="ja-JP" sz="1400" b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6" name="Flux_GEMSISRB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2276475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Rectangle 19"/>
          <p:cNvSpPr>
            <a:spLocks noChangeArrowheads="1"/>
          </p:cNvSpPr>
          <p:nvPr/>
        </p:nvSpPr>
        <p:spPr bwMode="auto">
          <a:xfrm>
            <a:off x="467544" y="849486"/>
            <a:ext cx="90725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dirty="0" smtClean="0">
                <a:latin typeface="Arial" pitchFamily="34" charset="0"/>
              </a:rPr>
              <a:t>Integrated data analysis tool and comprehensive </a:t>
            </a:r>
            <a:r>
              <a:rPr lang="en-US" altLang="ja-JP" sz="1800" b="0" dirty="0">
                <a:latin typeface="Arial" pitchFamily="34" charset="0"/>
              </a:rPr>
              <a:t>simulations which can be </a:t>
            </a:r>
            <a:endParaRPr lang="en-US" altLang="ja-JP" sz="1800" b="0" dirty="0" smtClean="0">
              <a:latin typeface="Arial" pitchFamily="34" charset="0"/>
            </a:endParaRPr>
          </a:p>
          <a:p>
            <a:r>
              <a:rPr lang="en-US" altLang="ja-JP" sz="1800" b="0" dirty="0" smtClean="0">
                <a:latin typeface="Arial" pitchFamily="34" charset="0"/>
              </a:rPr>
              <a:t>compared </a:t>
            </a:r>
            <a:r>
              <a:rPr lang="en-US" altLang="ja-JP" sz="1800" b="0" dirty="0">
                <a:latin typeface="Arial" pitchFamily="34" charset="0"/>
              </a:rPr>
              <a:t>with the </a:t>
            </a:r>
            <a:r>
              <a:rPr lang="en-US" altLang="ja-JP" sz="1800" b="0" dirty="0" smtClean="0">
                <a:latin typeface="Arial" pitchFamily="34" charset="0"/>
              </a:rPr>
              <a:t>observations  are </a:t>
            </a:r>
            <a:r>
              <a:rPr lang="en-US" altLang="ja-JP" sz="1800" b="0" dirty="0">
                <a:latin typeface="Arial" pitchFamily="34" charset="0"/>
              </a:rPr>
              <a:t>necessary for the </a:t>
            </a:r>
            <a:r>
              <a:rPr lang="en-US" altLang="ja-JP" sz="1800" i="1" dirty="0">
                <a:latin typeface="Britannic Bold" pitchFamily="34" charset="0"/>
              </a:rPr>
              <a:t>ERG</a:t>
            </a:r>
            <a:r>
              <a:rPr lang="en-US" altLang="ja-JP" sz="1800" b="0" dirty="0">
                <a:latin typeface="Arial" pitchFamily="34" charset="0"/>
              </a:rPr>
              <a:t> project.  </a:t>
            </a:r>
          </a:p>
          <a:p>
            <a:endParaRPr lang="en-US" altLang="ja-JP" sz="18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765175"/>
            <a:ext cx="2736850" cy="647700"/>
          </a:xfrm>
        </p:spPr>
        <p:txBody>
          <a:bodyPr/>
          <a:lstStyle/>
          <a:p>
            <a:pPr algn="l" eaLnBrk="1" hangingPunct="1"/>
            <a:r>
              <a:rPr lang="en-US" altLang="ja-JP" sz="2400" smtClean="0">
                <a:effectLst/>
                <a:latin typeface="Arial" pitchFamily="34" charset="0"/>
              </a:rPr>
              <a:t>OUTLINE</a:t>
            </a:r>
            <a:br>
              <a:rPr lang="en-US" altLang="ja-JP" sz="2400" smtClean="0">
                <a:effectLst/>
                <a:latin typeface="Arial" pitchFamily="34" charset="0"/>
              </a:rPr>
            </a:br>
            <a:r>
              <a:rPr lang="en-US" altLang="ja-JP" sz="2400" smtClean="0">
                <a:effectLst/>
                <a:latin typeface="Arial" pitchFamily="34" charset="0"/>
              </a:rPr>
              <a:t/>
            </a:r>
            <a:br>
              <a:rPr lang="en-US" altLang="ja-JP" sz="2400" smtClean="0">
                <a:effectLst/>
                <a:latin typeface="Arial" pitchFamily="34" charset="0"/>
              </a:rPr>
            </a:br>
            <a:r>
              <a:rPr lang="ja-JP" altLang="en-US" sz="2400" smtClean="0">
                <a:effectLst/>
                <a:latin typeface="Arial" pitchFamily="34" charset="0"/>
              </a:rPr>
              <a:t>　　</a:t>
            </a:r>
            <a:endParaRPr lang="ja-JP" altLang="en-US" sz="2400" smtClean="0"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7171" name="Rectangle 4"/>
          <p:cNvSpPr>
            <a:spLocks noRot="1" noChangeArrowheads="1"/>
          </p:cNvSpPr>
          <p:nvPr/>
        </p:nvSpPr>
        <p:spPr bwMode="auto">
          <a:xfrm>
            <a:off x="-381000" y="3717925"/>
            <a:ext cx="952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en-US" altLang="ja-JP" sz="2000" dirty="0">
                <a:latin typeface="Arial" pitchFamily="34" charset="0"/>
              </a:rPr>
              <a:t>            </a:t>
            </a:r>
            <a:r>
              <a:rPr lang="en-US" altLang="ja-JP" sz="2000" b="0" dirty="0">
                <a:latin typeface="Arial" pitchFamily="34" charset="0"/>
              </a:rPr>
              <a:t>1.  Introduction </a:t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      -  science target of the </a:t>
            </a:r>
            <a:r>
              <a:rPr lang="en-US" altLang="ja-JP" sz="2000" i="1" dirty="0" smtClean="0">
                <a:latin typeface="Britannic Bold" pitchFamily="34" charset="0"/>
              </a:rPr>
              <a:t>ERG</a:t>
            </a:r>
            <a:r>
              <a:rPr lang="en-US" altLang="ja-JP" sz="2000" b="0" dirty="0" smtClean="0">
                <a:latin typeface="Arial" pitchFamily="34" charset="0"/>
              </a:rPr>
              <a:t>  project </a:t>
            </a:r>
            <a:endParaRPr lang="en-US" altLang="ja-JP" sz="2000" b="0" dirty="0">
              <a:latin typeface="Arial" pitchFamily="34" charset="0"/>
            </a:endParaRPr>
          </a:p>
          <a:p>
            <a:pPr marL="838200" indent="-838200"/>
            <a:r>
              <a:rPr lang="en-US" altLang="ja-JP" sz="2000" b="0" dirty="0">
                <a:latin typeface="Arial" pitchFamily="34" charset="0"/>
              </a:rPr>
              <a:t/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2</a:t>
            </a:r>
            <a:r>
              <a:rPr lang="ja-JP" altLang="en-US" sz="2000" b="0" dirty="0" err="1">
                <a:latin typeface="Arial" pitchFamily="34" charset="0"/>
              </a:rPr>
              <a:t>．</a:t>
            </a:r>
            <a:r>
              <a:rPr lang="en-US" altLang="ja-JP" sz="2000" i="1" dirty="0">
                <a:latin typeface="Britannic Bold" pitchFamily="34" charset="0"/>
              </a:rPr>
              <a:t>ERG</a:t>
            </a:r>
            <a:r>
              <a:rPr lang="en-US" altLang="ja-JP" sz="2000" b="0" dirty="0">
                <a:latin typeface="Arial" pitchFamily="34" charset="0"/>
              </a:rPr>
              <a:t> project</a:t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     -   </a:t>
            </a:r>
            <a:r>
              <a:rPr lang="en-US" altLang="ja-JP" sz="2000" i="1" dirty="0">
                <a:latin typeface="Britannic Bold" pitchFamily="34" charset="0"/>
              </a:rPr>
              <a:t>ERG</a:t>
            </a:r>
            <a:r>
              <a:rPr lang="en-US" altLang="ja-JP" sz="2000" b="0" dirty="0">
                <a:latin typeface="Arial" pitchFamily="34" charset="0"/>
              </a:rPr>
              <a:t> satellite</a:t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/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     -   </a:t>
            </a:r>
            <a:r>
              <a:rPr lang="en-US" altLang="ja-JP" sz="2000" i="1" dirty="0">
                <a:latin typeface="Britannic Bold" pitchFamily="34" charset="0"/>
              </a:rPr>
              <a:t>ERG</a:t>
            </a:r>
            <a:r>
              <a:rPr lang="en-US" altLang="ja-JP" sz="2000" b="0" dirty="0">
                <a:latin typeface="Arial" pitchFamily="34" charset="0"/>
              </a:rPr>
              <a:t> ground networks</a:t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/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     -   </a:t>
            </a:r>
            <a:r>
              <a:rPr lang="en-US" altLang="ja-JP" sz="2000" i="1" dirty="0">
                <a:latin typeface="Britannic Bold" pitchFamily="34" charset="0"/>
              </a:rPr>
              <a:t>ERG</a:t>
            </a:r>
            <a:r>
              <a:rPr lang="en-US" altLang="ja-JP" sz="2000" b="0" dirty="0">
                <a:latin typeface="Arial" pitchFamily="34" charset="0"/>
              </a:rPr>
              <a:t> simulation/integrated studies</a:t>
            </a:r>
          </a:p>
          <a:p>
            <a:pPr marL="838200" indent="-838200"/>
            <a:endParaRPr lang="en-US" altLang="ja-JP" sz="2000" b="0" dirty="0">
              <a:latin typeface="Arial" pitchFamily="34" charset="0"/>
            </a:endParaRPr>
          </a:p>
          <a:p>
            <a:pPr marL="838200" indent="-838200"/>
            <a:r>
              <a:rPr lang="en-US" altLang="ja-JP" sz="2000" b="0" dirty="0">
                <a:latin typeface="Arial" pitchFamily="34" charset="0"/>
              </a:rPr>
              <a:t>                 -    science coordination team/project science center</a:t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/>
            </a:r>
            <a:br>
              <a:rPr lang="en-US" altLang="ja-JP" sz="2000" b="0" dirty="0">
                <a:latin typeface="Arial" pitchFamily="34" charset="0"/>
              </a:rPr>
            </a:br>
            <a:r>
              <a:rPr lang="en-US" altLang="ja-JP" sz="2000" b="0" dirty="0">
                <a:latin typeface="Arial" pitchFamily="34" charset="0"/>
              </a:rPr>
              <a:t>3.  International collaboration </a:t>
            </a:r>
          </a:p>
          <a:p>
            <a:pPr marL="838200" indent="-838200"/>
            <a:endParaRPr lang="en-US" altLang="ja-JP" sz="2000" b="0" dirty="0">
              <a:latin typeface="Arial" pitchFamily="34" charset="0"/>
            </a:endParaRPr>
          </a:p>
          <a:p>
            <a:pPr marL="838200" indent="-838200"/>
            <a:r>
              <a:rPr lang="en-US" altLang="ja-JP" sz="2000" b="0" dirty="0">
                <a:latin typeface="Arial" pitchFamily="34" charset="0"/>
              </a:rPr>
              <a:t>            4.  </a:t>
            </a:r>
            <a:r>
              <a:rPr lang="en-US" altLang="ja-JP" sz="2000" b="0" dirty="0" smtClean="0">
                <a:latin typeface="Arial" pitchFamily="34" charset="0"/>
              </a:rPr>
              <a:t>Collaboration </a:t>
            </a:r>
            <a:r>
              <a:rPr lang="en-US" altLang="ja-JP" sz="2000" b="0" dirty="0">
                <a:latin typeface="Arial" pitchFamily="34" charset="0"/>
              </a:rPr>
              <a:t>with </a:t>
            </a:r>
            <a:r>
              <a:rPr lang="en-US" altLang="ja-JP" sz="2000" b="0" dirty="0" err="1" smtClean="0">
                <a:latin typeface="Arial" pitchFamily="34" charset="0"/>
              </a:rPr>
              <a:t>SuperDARNs</a:t>
            </a:r>
            <a:endParaRPr lang="en-US" altLang="ja-JP" sz="2000" b="0" dirty="0">
              <a:latin typeface="Arial" pitchFamily="34" charset="0"/>
            </a:endParaRPr>
          </a:p>
          <a:p>
            <a:pPr marL="838200" indent="-838200"/>
            <a:endParaRPr lang="en-US" altLang="ja-JP" sz="2000" b="0" dirty="0">
              <a:latin typeface="Arial" pitchFamily="34" charset="0"/>
            </a:endParaRPr>
          </a:p>
          <a:p>
            <a:pPr marL="838200" indent="-838200"/>
            <a:r>
              <a:rPr lang="en-US" altLang="ja-JP" sz="2000" b="0" dirty="0">
                <a:latin typeface="Arial" pitchFamily="34" charset="0"/>
              </a:rPr>
              <a:t>            5.  Summary  </a:t>
            </a:r>
          </a:p>
          <a:p>
            <a:pPr marL="838200" indent="-838200"/>
            <a:endParaRPr lang="en-US" altLang="ja-JP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796" name="Text Box 10"/>
          <p:cNvSpPr txBox="1">
            <a:spLocks noChangeArrowheads="1"/>
          </p:cNvSpPr>
          <p:nvPr/>
        </p:nvSpPr>
        <p:spPr bwMode="auto">
          <a:xfrm>
            <a:off x="755650" y="1484784"/>
            <a:ext cx="7732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ja-JP" sz="2000" b="0" dirty="0">
                <a:latin typeface="Arial" pitchFamily="34" charset="0"/>
              </a:rPr>
              <a:t>Planning and coordination of science program of the ERG project.</a:t>
            </a:r>
          </a:p>
          <a:p>
            <a:r>
              <a:rPr lang="en-US" altLang="ja-JP" sz="2000" b="0" dirty="0" smtClean="0">
                <a:latin typeface="Arial" pitchFamily="34" charset="0"/>
              </a:rPr>
              <a:t>-Arrangement </a:t>
            </a:r>
            <a:r>
              <a:rPr lang="en-US" altLang="ja-JP" sz="2000" b="0" dirty="0">
                <a:latin typeface="Arial" pitchFamily="34" charset="0"/>
              </a:rPr>
              <a:t>of the international collaborations. </a:t>
            </a:r>
          </a:p>
        </p:txBody>
      </p:sp>
      <p:sp>
        <p:nvSpPr>
          <p:cNvPr id="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7137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Science Coordination Team </a:t>
            </a:r>
            <a:r>
              <a:rPr lang="en-US" altLang="ja-JP" sz="1800" b="0" dirty="0" smtClean="0">
                <a:solidFill>
                  <a:schemeClr val="tx1"/>
                </a:solidFill>
                <a:effectLst/>
                <a:latin typeface="Arial" charset="0"/>
              </a:rPr>
              <a:t>(Ld. Y. Miyoshi, STEL)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C:\WORK\plot.png"/>
          <p:cNvPicPr>
            <a:picLocks noChangeAspect="1" noChangeArrowheads="1"/>
          </p:cNvPicPr>
          <p:nvPr/>
        </p:nvPicPr>
        <p:blipFill>
          <a:blip r:embed="rId3" cstate="print"/>
          <a:srcRect t="1501" b="3932"/>
          <a:stretch>
            <a:fillRect/>
          </a:stretch>
        </p:blipFill>
        <p:spPr bwMode="auto">
          <a:xfrm>
            <a:off x="4932040" y="1988840"/>
            <a:ext cx="3960440" cy="4681567"/>
          </a:xfrm>
          <a:prstGeom prst="rect">
            <a:avLst/>
          </a:prstGeom>
          <a:noFill/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7137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Project Science Center </a:t>
            </a:r>
            <a:r>
              <a:rPr lang="en-US" altLang="ja-JP" sz="1800" b="0" dirty="0" smtClean="0">
                <a:solidFill>
                  <a:schemeClr val="tx1"/>
                </a:solidFill>
                <a:effectLst/>
                <a:latin typeface="Arial" charset="0"/>
              </a:rPr>
              <a:t>(Ld. K. Seki, STEL) </a:t>
            </a:r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289550" y="764704"/>
            <a:ext cx="82253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Integrated data analysis system for many kind data (space, ground, simulation) </a:t>
            </a:r>
          </a:p>
          <a:p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                                                             is essential for </a:t>
            </a:r>
            <a:r>
              <a:rPr lang="en-US" altLang="ja-JP" sz="1800" b="0" dirty="0" err="1" smtClean="0">
                <a:solidFill>
                  <a:srgbClr val="FFFF00"/>
                </a:solidFill>
                <a:latin typeface="Arial" pitchFamily="34" charset="0"/>
              </a:rPr>
              <a:t>geospace</a:t>
            </a: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science.</a:t>
            </a:r>
          </a:p>
          <a:p>
            <a:endParaRPr lang="en-US" altLang="ja-JP" sz="1800" b="0" dirty="0" smtClean="0">
              <a:latin typeface="Arial" pitchFamily="34" charset="0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5551269" y="2133903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HOK </a:t>
            </a:r>
            <a:endParaRPr lang="ja-JP" altLang="en-US" sz="1800" b="0" dirty="0">
              <a:solidFill>
                <a:srgbClr val="FF0000"/>
              </a:solidFill>
              <a:latin typeface="Helvetica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35496" y="2339002"/>
            <a:ext cx="500233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latin typeface="Arial" pitchFamily="34" charset="0"/>
              </a:rPr>
              <a:t>ERG-data analysis procedures are developed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based on the </a:t>
            </a:r>
            <a:r>
              <a:rPr lang="en-US" altLang="ja-JP" sz="1800" b="0" u="sng" dirty="0" smtClean="0">
                <a:latin typeface="Arial" pitchFamily="34" charset="0"/>
              </a:rPr>
              <a:t>THEMIS data analysis software. 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It is very easy to make combined plots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 of many kind data.</a:t>
            </a:r>
          </a:p>
          <a:p>
            <a:endParaRPr lang="en-US" altLang="ja-JP" sz="1800" b="0" dirty="0" smtClean="0">
              <a:latin typeface="Arial" pitchFamily="34" charset="0"/>
            </a:endParaRPr>
          </a:p>
          <a:p>
            <a:endParaRPr lang="en-US" altLang="ja-JP" sz="1800" b="0" dirty="0" smtClean="0">
              <a:latin typeface="Arial" pitchFamily="34" charset="0"/>
            </a:endParaRPr>
          </a:p>
          <a:p>
            <a:r>
              <a:rPr lang="en-US" altLang="ja-JP" sz="1800" b="0" dirty="0" smtClean="0">
                <a:latin typeface="Arial" pitchFamily="34" charset="0"/>
              </a:rPr>
              <a:t>- Design/Development of CDF files.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All science data of the project have been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archived in CDF files.</a:t>
            </a:r>
          </a:p>
          <a:p>
            <a:endParaRPr lang="en-US" altLang="ja-JP" sz="1800" b="0" dirty="0" smtClean="0">
              <a:latin typeface="Arial" pitchFamily="34" charset="0"/>
            </a:endParaRPr>
          </a:p>
          <a:p>
            <a:r>
              <a:rPr lang="en-US" altLang="ja-JP" sz="1800" b="0" dirty="0" smtClean="0">
                <a:latin typeface="Arial" pitchFamily="34" charset="0"/>
              </a:rPr>
              <a:t>- Development of software.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Plug-in software to read CDF files have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been developed in cooperation with THEMIS.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</a:t>
            </a:r>
            <a:endParaRPr lang="en-US" altLang="ja-JP" sz="1800" b="0" dirty="0">
              <a:latin typeface="Arial" pitchFamily="34" charset="0"/>
            </a:endParaRPr>
          </a:p>
        </p:txBody>
      </p:sp>
      <p:sp>
        <p:nvSpPr>
          <p:cNvPr id="47" name="テキスト ボックス 46"/>
          <p:cNvSpPr txBox="1">
            <a:spLocks noChangeArrowheads="1"/>
          </p:cNvSpPr>
          <p:nvPr/>
        </p:nvSpPr>
        <p:spPr bwMode="auto">
          <a:xfrm>
            <a:off x="5545387" y="3204731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KSR</a:t>
            </a:r>
            <a:endParaRPr lang="ja-JP" altLang="en-US" sz="1800" b="0" dirty="0">
              <a:solidFill>
                <a:srgbClr val="FF0000"/>
              </a:solidFill>
              <a:latin typeface="Helvetica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8" name="テキスト ボックス 47"/>
          <p:cNvSpPr txBox="1">
            <a:spLocks noChangeArrowheads="1"/>
          </p:cNvSpPr>
          <p:nvPr/>
        </p:nvSpPr>
        <p:spPr bwMode="auto">
          <a:xfrm>
            <a:off x="5580112" y="4284851"/>
            <a:ext cx="1467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210MM </a:t>
            </a:r>
            <a:r>
              <a:rPr lang="en-US" altLang="ja-JP" sz="1800" b="0" dirty="0" err="1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mag</a:t>
            </a:r>
            <a:endParaRPr lang="ja-JP" altLang="en-US" sz="1800" b="0" dirty="0">
              <a:solidFill>
                <a:srgbClr val="FF0000"/>
              </a:solidFill>
              <a:latin typeface="Helvetica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9" name="テキスト ボックス 48"/>
          <p:cNvSpPr txBox="1">
            <a:spLocks noChangeArrowheads="1"/>
          </p:cNvSpPr>
          <p:nvPr/>
        </p:nvSpPr>
        <p:spPr bwMode="auto">
          <a:xfrm>
            <a:off x="5580112" y="6013043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Antarctica </a:t>
            </a:r>
            <a:r>
              <a:rPr lang="en-US" altLang="ja-JP" sz="1800" b="0" dirty="0" err="1" smtClean="0">
                <a:solidFill>
                  <a:srgbClr val="FF0000"/>
                </a:solidFill>
                <a:latin typeface="Helvetica" pitchFamily="34" charset="0"/>
                <a:ea typeface="Arial Unicode MS" pitchFamily="50" charset="-128"/>
                <a:cs typeface="Arial Unicode MS" pitchFamily="50" charset="-128"/>
              </a:rPr>
              <a:t>mag</a:t>
            </a:r>
            <a:endParaRPr lang="ja-JP" altLang="en-US" sz="1800" b="0" dirty="0">
              <a:solidFill>
                <a:srgbClr val="FF0000"/>
              </a:solidFill>
              <a:latin typeface="Helvetica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角丸四角形 45"/>
          <p:cNvSpPr/>
          <p:nvPr/>
        </p:nvSpPr>
        <p:spPr bwMode="auto">
          <a:xfrm>
            <a:off x="251520" y="5517232"/>
            <a:ext cx="8712968" cy="108012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251520" y="3933056"/>
            <a:ext cx="8640960" cy="108012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51520" y="2780928"/>
            <a:ext cx="8568952" cy="648072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251520" y="1268760"/>
            <a:ext cx="8496944" cy="108012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323528" y="692696"/>
            <a:ext cx="7449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Helvetica" pitchFamily="34" charset="0"/>
              </a:rPr>
              <a:t>Development/Release Scheme of CDF and plug-in software 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20" y="1268760"/>
            <a:ext cx="5795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1. Development of CDF and Plug-in </a:t>
            </a:r>
            <a:r>
              <a:rPr lang="en-US" altLang="ja-JP" sz="2000" dirty="0" err="1" smtClean="0">
                <a:solidFill>
                  <a:srgbClr val="00B050"/>
                </a:solidFill>
                <a:latin typeface="Helvetica" pitchFamily="34" charset="0"/>
              </a:rPr>
              <a:t>softwares</a:t>
            </a:r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 </a:t>
            </a:r>
            <a:endParaRPr kumimoji="1" lang="ja-JP" altLang="en-US" sz="20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552" y="1660738"/>
            <a:ext cx="69429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Design of CDF in the consortium of observation groups in Japan.</a:t>
            </a:r>
          </a:p>
          <a:p>
            <a:r>
              <a:rPr kumimoji="1" lang="en-US" altLang="ja-JP" sz="2000" dirty="0" smtClean="0">
                <a:solidFill>
                  <a:schemeClr val="tx2">
                    <a:lumMod val="25000"/>
                  </a:schemeClr>
                </a:solidFill>
                <a:latin typeface="Times" pitchFamily="18" charset="0"/>
              </a:rPr>
              <a:t>         </a:t>
            </a: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Times" pitchFamily="18" charset="0"/>
              </a:rPr>
              <a:t>[ex.  Magnetometer consortium, </a:t>
            </a:r>
            <a:r>
              <a:rPr kumimoji="1" lang="en-US" altLang="ja-JP" sz="1800" b="0" dirty="0" err="1" smtClean="0">
                <a:solidFill>
                  <a:schemeClr val="tx2">
                    <a:lumMod val="25000"/>
                  </a:schemeClr>
                </a:solidFill>
                <a:latin typeface="Times" pitchFamily="18" charset="0"/>
              </a:rPr>
              <a:t>SuperDARN</a:t>
            </a: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Times" pitchFamily="18" charset="0"/>
              </a:rPr>
              <a:t> consortium]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1520" y="2924944"/>
            <a:ext cx="715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2. Test Release of CDF and Plug-in </a:t>
            </a:r>
            <a:r>
              <a:rPr lang="en-US" altLang="ja-JP" sz="2000" dirty="0" err="1" smtClean="0">
                <a:solidFill>
                  <a:srgbClr val="00B050"/>
                </a:solidFill>
                <a:latin typeface="Helvetica" pitchFamily="34" charset="0"/>
              </a:rPr>
              <a:t>Softwares</a:t>
            </a:r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 to ERG-WG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1520" y="4005064"/>
            <a:ext cx="4995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3. Release to Japanese STP community</a:t>
            </a:r>
            <a:endParaRPr kumimoji="1" lang="ja-JP" altLang="en-US" sz="20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1560" y="4366845"/>
            <a:ext cx="7169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 CDF and plug-in </a:t>
            </a:r>
            <a:r>
              <a:rPr kumimoji="1" lang="en-US" altLang="ja-JP" sz="1800" b="0" dirty="0" err="1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softwares</a:t>
            </a: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can be used in Japan STP researchers</a:t>
            </a:r>
          </a:p>
          <a:p>
            <a:r>
              <a:rPr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  with IP address control.</a:t>
            </a:r>
            <a:endParaRPr kumimoji="1" lang="en-US" altLang="ja-JP" sz="1800" b="0" dirty="0" smtClean="0">
              <a:solidFill>
                <a:schemeClr val="tx2">
                  <a:lumMod val="25000"/>
                </a:schemeClr>
              </a:solidFill>
              <a:latin typeface="Helvetica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94167" y="2348880"/>
            <a:ext cx="3126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0" i="1" dirty="0" smtClean="0">
                <a:solidFill>
                  <a:srgbClr val="FFFF00"/>
                </a:solidFill>
                <a:latin typeface="Times" pitchFamily="18" charset="0"/>
              </a:rPr>
              <a:t>PI check</a:t>
            </a:r>
            <a:r>
              <a:rPr lang="en-US" altLang="ja-JP" sz="2000" b="0" i="1" dirty="0" smtClean="0">
                <a:solidFill>
                  <a:srgbClr val="FFFF00"/>
                </a:solidFill>
                <a:latin typeface="Times" pitchFamily="18" charset="0"/>
              </a:rPr>
              <a:t> (rules of the road) </a:t>
            </a:r>
            <a:r>
              <a:rPr kumimoji="1" lang="en-US" altLang="ja-JP" sz="2000" b="0" i="1" dirty="0" smtClean="0">
                <a:solidFill>
                  <a:srgbClr val="FFFF00"/>
                </a:solidFill>
                <a:latin typeface="Times" pitchFamily="18" charset="0"/>
              </a:rPr>
              <a:t> </a:t>
            </a:r>
            <a:endParaRPr kumimoji="1" lang="ja-JP" altLang="en-US" sz="2000" b="0" i="1" dirty="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52120" y="3429000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1" dirty="0" smtClean="0">
                <a:solidFill>
                  <a:srgbClr val="FFFF00"/>
                </a:solidFill>
                <a:latin typeface="Times" pitchFamily="18" charset="0"/>
              </a:rPr>
              <a:t>Permission by PI</a:t>
            </a:r>
            <a:endParaRPr kumimoji="1" lang="en-US" altLang="ja-JP" sz="2000" b="0" i="1" dirty="0" smtClean="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1560" y="5951021"/>
            <a:ext cx="6588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 The official THEMIS-IDL tool includes </a:t>
            </a:r>
            <a:r>
              <a:rPr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p</a:t>
            </a:r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lug-in software and </a:t>
            </a:r>
            <a:r>
              <a:rPr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is</a:t>
            </a:r>
          </a:p>
          <a:p>
            <a:r>
              <a:rPr kumimoji="1"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   released from </a:t>
            </a:r>
            <a:r>
              <a:rPr lang="en-US" altLang="ja-JP" sz="1800" b="0" dirty="0" smtClean="0">
                <a:solidFill>
                  <a:schemeClr val="tx2">
                    <a:lumMod val="25000"/>
                  </a:schemeClr>
                </a:solidFill>
                <a:latin typeface="Helvetica" pitchFamily="34" charset="0"/>
              </a:rPr>
              <a:t>THEMIS website.</a:t>
            </a:r>
            <a:endParaRPr kumimoji="1" lang="en-US" altLang="ja-JP" sz="1800" b="0" dirty="0" smtClean="0">
              <a:solidFill>
                <a:schemeClr val="tx2">
                  <a:lumMod val="25000"/>
                </a:schemeClr>
              </a:solidFill>
              <a:latin typeface="Helvetica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24128" y="5045114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1" dirty="0" smtClean="0">
                <a:solidFill>
                  <a:srgbClr val="FFFF00"/>
                </a:solidFill>
                <a:latin typeface="Times" pitchFamily="18" charset="0"/>
              </a:rPr>
              <a:t>Permission by PI</a:t>
            </a:r>
            <a:endParaRPr kumimoji="1" lang="en-US" altLang="ja-JP" sz="2000" b="0" i="1" dirty="0" smtClean="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39" name="下矢印 38"/>
          <p:cNvSpPr/>
          <p:nvPr/>
        </p:nvSpPr>
        <p:spPr bwMode="auto">
          <a:xfrm>
            <a:off x="3563888" y="2384884"/>
            <a:ext cx="288032" cy="3600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1520" y="5589240"/>
            <a:ext cx="886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4. Plug-in Software are included in THEMIS software. Release to Public.</a:t>
            </a:r>
          </a:p>
        </p:txBody>
      </p:sp>
      <p:sp>
        <p:nvSpPr>
          <p:cNvPr id="47" name="下矢印 46"/>
          <p:cNvSpPr/>
          <p:nvPr/>
        </p:nvSpPr>
        <p:spPr bwMode="auto">
          <a:xfrm>
            <a:off x="3563888" y="3501008"/>
            <a:ext cx="288032" cy="3600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8" name="下矢印 47"/>
          <p:cNvSpPr/>
          <p:nvPr/>
        </p:nvSpPr>
        <p:spPr bwMode="auto">
          <a:xfrm>
            <a:off x="3563888" y="5085184"/>
            <a:ext cx="288032" cy="3600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7544" y="5373216"/>
            <a:ext cx="5275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2011/03 : THEMIS tool Ver6.0 has been released.</a:t>
            </a:r>
          </a:p>
          <a:p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  - 210 MM magnetometer data</a:t>
            </a:r>
          </a:p>
          <a:p>
            <a:r>
              <a:rPr lang="en-US" altLang="ja-JP" sz="1800" b="0" dirty="0" smtClean="0">
                <a:latin typeface="Helvetica" pitchFamily="34" charset="0"/>
                <a:cs typeface="Arial" pitchFamily="34" charset="0"/>
              </a:rPr>
              <a:t>  - NIPR magnetometer data at Antarctica, Iceland</a:t>
            </a:r>
            <a:endParaRPr kumimoji="1" lang="ja-JP" altLang="en-US" sz="1800" b="0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7544" y="3801234"/>
            <a:ext cx="818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2011/05 :</a:t>
            </a:r>
          </a:p>
          <a:p>
            <a:r>
              <a:rPr lang="en-US" altLang="ja-JP" sz="1800" b="0" dirty="0" smtClean="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   - Common time </a:t>
            </a:r>
            <a:r>
              <a:rPr lang="en-US" altLang="ja-JP" sz="1800" b="0" dirty="0" err="1" smtClean="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fitacf</a:t>
            </a:r>
            <a:r>
              <a:rPr lang="en-US" altLang="ja-JP" sz="1800" b="0" dirty="0" smtClean="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 data of Japanese SD data (HOK, KSR, SYE, and SYS)</a:t>
            </a:r>
            <a:endParaRPr kumimoji="1" lang="ja-JP" altLang="en-US" sz="1800" b="0" dirty="0">
              <a:solidFill>
                <a:srgbClr val="FFFF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39552" y="1713002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b="0" dirty="0" smtClean="0">
                <a:latin typeface="Helvetica" pitchFamily="34" charset="0"/>
                <a:cs typeface="Arial" pitchFamily="34" charset="0"/>
              </a:rPr>
              <a:t>- I</a:t>
            </a:r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nduction </a:t>
            </a:r>
            <a:r>
              <a:rPr lang="en-US" altLang="ja-JP" sz="1800" b="0" dirty="0" smtClean="0">
                <a:latin typeface="Helvetica" pitchFamily="34" charset="0"/>
                <a:cs typeface="Arial" pitchFamily="34" charset="0"/>
              </a:rPr>
              <a:t>M</a:t>
            </a:r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agnetometer data (STEL, NIPR)</a:t>
            </a:r>
          </a:p>
          <a:p>
            <a:r>
              <a:rPr lang="en-US" altLang="ja-JP" sz="1800" b="0" dirty="0" smtClean="0">
                <a:latin typeface="Helvetica" pitchFamily="34" charset="0"/>
                <a:cs typeface="Arial" pitchFamily="34" charset="0"/>
              </a:rPr>
              <a:t>  EISCAT, </a:t>
            </a:r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VLF and </a:t>
            </a:r>
            <a:r>
              <a:rPr kumimoji="1" lang="en-US" altLang="ja-JP" sz="1800" b="0" dirty="0" err="1" smtClean="0">
                <a:latin typeface="Helvetica" pitchFamily="34" charset="0"/>
                <a:cs typeface="Arial" pitchFamily="34" charset="0"/>
              </a:rPr>
              <a:t>Riometer</a:t>
            </a:r>
            <a:r>
              <a:rPr kumimoji="1" lang="en-US" altLang="ja-JP" sz="1800" b="0" dirty="0" smtClean="0">
                <a:latin typeface="Helvetica" pitchFamily="34" charset="0"/>
                <a:cs typeface="Arial" pitchFamily="34" charset="0"/>
              </a:rPr>
              <a:t> at Antarctica. </a:t>
            </a:r>
            <a:endParaRPr kumimoji="1" lang="ja-JP" altLang="en-US" sz="1800" b="0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323528" y="692696"/>
            <a:ext cx="2036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Helvetica" pitchFamily="34" charset="0"/>
              </a:rPr>
              <a:t>Current Status </a:t>
            </a:r>
          </a:p>
        </p:txBody>
      </p:sp>
      <p:sp>
        <p:nvSpPr>
          <p:cNvPr id="42" name="角丸四角形 41"/>
          <p:cNvSpPr/>
          <p:nvPr/>
        </p:nvSpPr>
        <p:spPr bwMode="auto">
          <a:xfrm>
            <a:off x="251520" y="1268760"/>
            <a:ext cx="8568952" cy="432048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1520" y="1268760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1. Development of CDF and Plug-in software </a:t>
            </a:r>
            <a:endParaRPr kumimoji="1" lang="ja-JP" altLang="en-US" sz="20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51520" y="2492896"/>
            <a:ext cx="8640960" cy="432048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1520" y="2524834"/>
            <a:ext cx="701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2. Test Release of CDF and Plug-in Software to ERG-WG</a:t>
            </a:r>
          </a:p>
        </p:txBody>
      </p:sp>
      <p:sp>
        <p:nvSpPr>
          <p:cNvPr id="46" name="角丸四角形 45"/>
          <p:cNvSpPr/>
          <p:nvPr/>
        </p:nvSpPr>
        <p:spPr bwMode="auto">
          <a:xfrm>
            <a:off x="251520" y="3284984"/>
            <a:ext cx="8640960" cy="432048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51520" y="3284984"/>
            <a:ext cx="4995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3. Release to Japanese STP community</a:t>
            </a:r>
            <a:endParaRPr kumimoji="1" lang="ja-JP" altLang="en-US" sz="20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251520" y="4581128"/>
            <a:ext cx="8712968" cy="50405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001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ＭＳ Ｐゴシック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1520" y="4653136"/>
            <a:ext cx="886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  <a:latin typeface="Helvetica" pitchFamily="34" charset="0"/>
              </a:rPr>
              <a:t>4. Plug-in Software are included in THEMIS software. Release to Public.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stel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341438"/>
            <a:ext cx="45910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58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9648825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3. International Collaboration: international fleet of satellites </a:t>
            </a:r>
            <a:endParaRPr lang="en-US" altLang="ja-JP" sz="2000" dirty="0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3992563" y="692150"/>
            <a:ext cx="4756150" cy="3552825"/>
            <a:chOff x="2515" y="436"/>
            <a:chExt cx="2996" cy="2238"/>
          </a:xfrm>
        </p:grpSpPr>
        <p:pic>
          <p:nvPicPr>
            <p:cNvPr id="3585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7" y="436"/>
              <a:ext cx="1724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0" name="Oval 7"/>
            <p:cNvSpPr>
              <a:spLocks noChangeArrowheads="1"/>
            </p:cNvSpPr>
            <p:nvPr/>
          </p:nvSpPr>
          <p:spPr bwMode="auto">
            <a:xfrm rot="-1892959">
              <a:off x="2515" y="1616"/>
              <a:ext cx="1227" cy="1058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5846" name="Group 9"/>
          <p:cNvGrpSpPr>
            <a:grpSpLocks/>
          </p:cNvGrpSpPr>
          <p:nvPr/>
        </p:nvGrpSpPr>
        <p:grpSpPr bwMode="auto">
          <a:xfrm>
            <a:off x="323850" y="1484313"/>
            <a:ext cx="4475163" cy="2698750"/>
            <a:chOff x="204" y="935"/>
            <a:chExt cx="2819" cy="1700"/>
          </a:xfrm>
        </p:grpSpPr>
        <p:sp>
          <p:nvSpPr>
            <p:cNvPr id="35857" name="Oval 10"/>
            <p:cNvSpPr>
              <a:spLocks noChangeArrowheads="1"/>
            </p:cNvSpPr>
            <p:nvPr/>
          </p:nvSpPr>
          <p:spPr bwMode="auto">
            <a:xfrm rot="-7728342">
              <a:off x="2137" y="1749"/>
              <a:ext cx="909" cy="8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ja-JP" altLang="ja-JP">
                <a:solidFill>
                  <a:srgbClr val="FF0000"/>
                </a:solidFill>
              </a:endParaRPr>
            </a:p>
          </p:txBody>
        </p:sp>
        <p:pic>
          <p:nvPicPr>
            <p:cNvPr id="35858" name="Picture 11" descr="9-25-06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935"/>
              <a:ext cx="1874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7" name="Oval 13"/>
          <p:cNvSpPr>
            <a:spLocks noChangeArrowheads="1"/>
          </p:cNvSpPr>
          <p:nvPr/>
        </p:nvSpPr>
        <p:spPr bwMode="auto">
          <a:xfrm rot="-1892959">
            <a:off x="3205163" y="3357563"/>
            <a:ext cx="1947862" cy="1679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5886" name="Rectangle 14"/>
          <p:cNvSpPr>
            <a:spLocks noRot="1" noChangeArrowheads="1"/>
          </p:cNvSpPr>
          <p:nvPr/>
        </p:nvSpPr>
        <p:spPr bwMode="auto">
          <a:xfrm>
            <a:off x="323850" y="1052513"/>
            <a:ext cx="14398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US/RBSP</a:t>
            </a:r>
          </a:p>
        </p:txBody>
      </p:sp>
      <p:sp>
        <p:nvSpPr>
          <p:cNvPr id="35849" name="Oval 15"/>
          <p:cNvSpPr>
            <a:spLocks noChangeArrowheads="1"/>
          </p:cNvSpPr>
          <p:nvPr/>
        </p:nvSpPr>
        <p:spPr bwMode="auto">
          <a:xfrm>
            <a:off x="3779838" y="1773238"/>
            <a:ext cx="1223962" cy="2303462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5850" name="Picture 16" descr="themisse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620713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89" name="Rectangle 17"/>
          <p:cNvSpPr>
            <a:spLocks noRot="1" noChangeArrowheads="1"/>
          </p:cNvSpPr>
          <p:nvPr/>
        </p:nvSpPr>
        <p:spPr bwMode="auto">
          <a:xfrm>
            <a:off x="6300788" y="3284538"/>
            <a:ext cx="2519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Canada/ORBITALS</a:t>
            </a:r>
          </a:p>
        </p:txBody>
      </p:sp>
      <p:sp>
        <p:nvSpPr>
          <p:cNvPr id="335890" name="Rectangle 18"/>
          <p:cNvSpPr>
            <a:spLocks noRot="1" noChangeArrowheads="1"/>
          </p:cNvSpPr>
          <p:nvPr/>
        </p:nvSpPr>
        <p:spPr bwMode="auto">
          <a:xfrm>
            <a:off x="3636963" y="6021288"/>
            <a:ext cx="45354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Japan/</a:t>
            </a:r>
            <a:r>
              <a:rPr lang="en-US" altLang="ja-JP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ERG</a:t>
            </a:r>
          </a:p>
        </p:txBody>
      </p:sp>
      <p:pic>
        <p:nvPicPr>
          <p:cNvPr id="35853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4405313"/>
            <a:ext cx="356393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94" name="Rectangle 22"/>
          <p:cNvSpPr>
            <a:spLocks noRot="1" noChangeArrowheads="1"/>
          </p:cNvSpPr>
          <p:nvPr/>
        </p:nvSpPr>
        <p:spPr bwMode="auto">
          <a:xfrm>
            <a:off x="1835150" y="692150"/>
            <a:ext cx="16557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US/THEMIS</a:t>
            </a:r>
          </a:p>
        </p:txBody>
      </p:sp>
      <p:pic>
        <p:nvPicPr>
          <p:cNvPr id="35855" name="Picture 4" descr="С фоно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625" y="3933825"/>
            <a:ext cx="35274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91" name="Rectangle 19"/>
          <p:cNvSpPr>
            <a:spLocks noRot="1" noChangeArrowheads="1"/>
          </p:cNvSpPr>
          <p:nvPr/>
        </p:nvSpPr>
        <p:spPr bwMode="auto">
          <a:xfrm>
            <a:off x="5795963" y="5949950"/>
            <a:ext cx="28432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Russia/RESONANCE</a:t>
            </a:r>
            <a:br>
              <a:rPr lang="en-US" altLang="ja-JP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altLang="ja-JP" sz="20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7544" y="2636912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2012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3928" y="642371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2014-2015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8475" y="-474663"/>
          <a:ext cx="7658100" cy="7331076"/>
        </p:xfrm>
        <a:graphic>
          <a:graphicData uri="http://schemas.openxmlformats.org/presentationml/2006/ole">
            <p:oleObj spid="_x0000_s2050" name="Image" r:id="rId4" imgW="7047619" imgH="6744641" progId="">
              <p:embed/>
            </p:oleObj>
          </a:graphicData>
        </a:graphic>
      </p:graphicFrame>
      <p:sp>
        <p:nvSpPr>
          <p:cNvPr id="2051" name="Arc 3"/>
          <p:cNvSpPr>
            <a:spLocks/>
          </p:cNvSpPr>
          <p:nvPr/>
        </p:nvSpPr>
        <p:spPr bwMode="auto">
          <a:xfrm rot="21181483" flipH="1">
            <a:off x="1112838" y="858838"/>
            <a:ext cx="7083425" cy="6696075"/>
          </a:xfrm>
          <a:custGeom>
            <a:avLst/>
            <a:gdLst>
              <a:gd name="T0" fmla="*/ 0 w 38609"/>
              <a:gd name="T1" fmla="*/ 1287301 h 43106"/>
              <a:gd name="T2" fmla="*/ 3490801 w 38609"/>
              <a:gd name="T3" fmla="*/ 6696075 h 43106"/>
              <a:gd name="T4" fmla="*/ 3120567 w 38609"/>
              <a:gd name="T5" fmla="*/ 3355338 h 43106"/>
              <a:gd name="T6" fmla="*/ 0 60000 65536"/>
              <a:gd name="T7" fmla="*/ 0 60000 65536"/>
              <a:gd name="T8" fmla="*/ 0 60000 65536"/>
              <a:gd name="T9" fmla="*/ 0 w 38609"/>
              <a:gd name="T10" fmla="*/ 0 h 43106"/>
              <a:gd name="T11" fmla="*/ 38609 w 38609"/>
              <a:gd name="T12" fmla="*/ 43106 h 43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09" h="43106" fill="none" extrusionOk="0">
                <a:moveTo>
                  <a:pt x="-1" y="8286"/>
                </a:moveTo>
                <a:cubicBezTo>
                  <a:pt x="4093" y="3056"/>
                  <a:pt x="10366" y="-1"/>
                  <a:pt x="17009" y="0"/>
                </a:cubicBezTo>
                <a:cubicBezTo>
                  <a:pt x="28938" y="0"/>
                  <a:pt x="38609" y="9670"/>
                  <a:pt x="38609" y="21600"/>
                </a:cubicBezTo>
                <a:cubicBezTo>
                  <a:pt x="38609" y="32747"/>
                  <a:pt x="30125" y="42064"/>
                  <a:pt x="19026" y="43105"/>
                </a:cubicBezTo>
              </a:path>
              <a:path w="38609" h="43106" stroke="0" extrusionOk="0">
                <a:moveTo>
                  <a:pt x="-1" y="8286"/>
                </a:moveTo>
                <a:cubicBezTo>
                  <a:pt x="4093" y="3056"/>
                  <a:pt x="10366" y="-1"/>
                  <a:pt x="17009" y="0"/>
                </a:cubicBezTo>
                <a:cubicBezTo>
                  <a:pt x="28938" y="0"/>
                  <a:pt x="38609" y="9670"/>
                  <a:pt x="38609" y="21600"/>
                </a:cubicBezTo>
                <a:cubicBezTo>
                  <a:pt x="38609" y="32747"/>
                  <a:pt x="30125" y="42064"/>
                  <a:pt x="19026" y="43105"/>
                </a:cubicBezTo>
                <a:lnTo>
                  <a:pt x="17009" y="21600"/>
                </a:lnTo>
                <a:close/>
              </a:path>
            </a:pathLst>
          </a:custGeom>
          <a:noFill/>
          <a:ln w="5715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2" name="Arc 4"/>
          <p:cNvSpPr>
            <a:spLocks/>
          </p:cNvSpPr>
          <p:nvPr/>
        </p:nvSpPr>
        <p:spPr bwMode="auto">
          <a:xfrm rot="1468762" flipH="1">
            <a:off x="1165225" y="-336550"/>
            <a:ext cx="5419725" cy="6799263"/>
          </a:xfrm>
          <a:custGeom>
            <a:avLst/>
            <a:gdLst>
              <a:gd name="T0" fmla="*/ 0 w 29384"/>
              <a:gd name="T1" fmla="*/ 228373 h 43200"/>
              <a:gd name="T2" fmla="*/ 531017 w 29384"/>
              <a:gd name="T3" fmla="*/ 6710495 h 43200"/>
              <a:gd name="T4" fmla="*/ 1435718 w 29384"/>
              <a:gd name="T5" fmla="*/ 3399632 h 43200"/>
              <a:gd name="T6" fmla="*/ 0 60000 65536"/>
              <a:gd name="T7" fmla="*/ 0 60000 65536"/>
              <a:gd name="T8" fmla="*/ 0 60000 65536"/>
              <a:gd name="T9" fmla="*/ 0 w 29384"/>
              <a:gd name="T10" fmla="*/ 0 h 43200"/>
              <a:gd name="T11" fmla="*/ 29384 w 29384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384" h="43200" fill="none" extrusionOk="0">
                <a:moveTo>
                  <a:pt x="0" y="1451"/>
                </a:moveTo>
                <a:cubicBezTo>
                  <a:pt x="2483" y="492"/>
                  <a:pt x="5122" y="-1"/>
                  <a:pt x="7784" y="0"/>
                </a:cubicBezTo>
                <a:cubicBezTo>
                  <a:pt x="19713" y="0"/>
                  <a:pt x="29384" y="9670"/>
                  <a:pt x="29384" y="21600"/>
                </a:cubicBezTo>
                <a:cubicBezTo>
                  <a:pt x="29384" y="33529"/>
                  <a:pt x="19713" y="43200"/>
                  <a:pt x="7784" y="43200"/>
                </a:cubicBezTo>
                <a:cubicBezTo>
                  <a:pt x="6132" y="43200"/>
                  <a:pt x="4487" y="43010"/>
                  <a:pt x="2879" y="42635"/>
                </a:cubicBezTo>
              </a:path>
              <a:path w="29384" h="43200" stroke="0" extrusionOk="0">
                <a:moveTo>
                  <a:pt x="0" y="1451"/>
                </a:moveTo>
                <a:cubicBezTo>
                  <a:pt x="2483" y="492"/>
                  <a:pt x="5122" y="-1"/>
                  <a:pt x="7784" y="0"/>
                </a:cubicBezTo>
                <a:cubicBezTo>
                  <a:pt x="19713" y="0"/>
                  <a:pt x="29384" y="9670"/>
                  <a:pt x="29384" y="21600"/>
                </a:cubicBezTo>
                <a:cubicBezTo>
                  <a:pt x="29384" y="33529"/>
                  <a:pt x="19713" y="43200"/>
                  <a:pt x="7784" y="43200"/>
                </a:cubicBezTo>
                <a:cubicBezTo>
                  <a:pt x="6132" y="43200"/>
                  <a:pt x="4487" y="43010"/>
                  <a:pt x="2879" y="42635"/>
                </a:cubicBezTo>
                <a:lnTo>
                  <a:pt x="7784" y="21600"/>
                </a:lnTo>
                <a:close/>
              </a:path>
            </a:pathLst>
          </a:custGeom>
          <a:noFill/>
          <a:ln w="57150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3" name="Arc 5"/>
          <p:cNvSpPr>
            <a:spLocks/>
          </p:cNvSpPr>
          <p:nvPr/>
        </p:nvSpPr>
        <p:spPr bwMode="auto">
          <a:xfrm flipH="1">
            <a:off x="4843463" y="1706563"/>
            <a:ext cx="3281362" cy="5197475"/>
          </a:xfrm>
          <a:custGeom>
            <a:avLst/>
            <a:gdLst>
              <a:gd name="T0" fmla="*/ 0 w 34013"/>
              <a:gd name="T1" fmla="*/ 472082 h 43191"/>
              <a:gd name="T2" fmla="*/ 1256860 w 34013"/>
              <a:gd name="T3" fmla="*/ 5197475 h 43191"/>
              <a:gd name="T4" fmla="*/ 1197529 w 34013"/>
              <a:gd name="T5" fmla="*/ 2599279 h 43191"/>
              <a:gd name="T6" fmla="*/ 0 60000 65536"/>
              <a:gd name="T7" fmla="*/ 0 60000 65536"/>
              <a:gd name="T8" fmla="*/ 0 60000 65536"/>
              <a:gd name="T9" fmla="*/ 0 w 34013"/>
              <a:gd name="T10" fmla="*/ 0 h 43191"/>
              <a:gd name="T11" fmla="*/ 34013 w 34013"/>
              <a:gd name="T12" fmla="*/ 43191 h 43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13" h="43191" fill="none" extrusionOk="0">
                <a:moveTo>
                  <a:pt x="-1" y="3922"/>
                </a:moveTo>
                <a:cubicBezTo>
                  <a:pt x="3635" y="1369"/>
                  <a:pt x="7970" y="-1"/>
                  <a:pt x="12413" y="0"/>
                </a:cubicBezTo>
                <a:cubicBezTo>
                  <a:pt x="24342" y="0"/>
                  <a:pt x="34013" y="9670"/>
                  <a:pt x="34013" y="21600"/>
                </a:cubicBezTo>
                <a:cubicBezTo>
                  <a:pt x="34013" y="33289"/>
                  <a:pt x="24713" y="42858"/>
                  <a:pt x="13028" y="43191"/>
                </a:cubicBezTo>
              </a:path>
              <a:path w="34013" h="43191" stroke="0" extrusionOk="0">
                <a:moveTo>
                  <a:pt x="-1" y="3922"/>
                </a:moveTo>
                <a:cubicBezTo>
                  <a:pt x="3635" y="1369"/>
                  <a:pt x="7970" y="-1"/>
                  <a:pt x="12413" y="0"/>
                </a:cubicBezTo>
                <a:cubicBezTo>
                  <a:pt x="24342" y="0"/>
                  <a:pt x="34013" y="9670"/>
                  <a:pt x="34013" y="21600"/>
                </a:cubicBezTo>
                <a:cubicBezTo>
                  <a:pt x="34013" y="33289"/>
                  <a:pt x="24713" y="42858"/>
                  <a:pt x="13028" y="43191"/>
                </a:cubicBezTo>
                <a:lnTo>
                  <a:pt x="12413" y="21600"/>
                </a:lnTo>
                <a:close/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4" name="Arc 6"/>
          <p:cNvSpPr>
            <a:spLocks/>
          </p:cNvSpPr>
          <p:nvPr/>
        </p:nvSpPr>
        <p:spPr bwMode="auto">
          <a:xfrm rot="4452134" flipH="1">
            <a:off x="3309144" y="1727994"/>
            <a:ext cx="5902325" cy="4687887"/>
          </a:xfrm>
          <a:custGeom>
            <a:avLst/>
            <a:gdLst>
              <a:gd name="T0" fmla="*/ 4367243 w 43052"/>
              <a:gd name="T1" fmla="*/ 0 h 40530"/>
              <a:gd name="T2" fmla="*/ 0 w 43052"/>
              <a:gd name="T3" fmla="*/ 2481701 h 40530"/>
              <a:gd name="T4" fmla="*/ 2941017 w 43052"/>
              <a:gd name="T5" fmla="*/ 2189532 h 40530"/>
              <a:gd name="T6" fmla="*/ 0 60000 65536"/>
              <a:gd name="T7" fmla="*/ 0 60000 65536"/>
              <a:gd name="T8" fmla="*/ 0 60000 65536"/>
              <a:gd name="T9" fmla="*/ 0 w 43052"/>
              <a:gd name="T10" fmla="*/ 0 h 40530"/>
              <a:gd name="T11" fmla="*/ 43052 w 43052"/>
              <a:gd name="T12" fmla="*/ 40530 h 405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52" h="40530" fill="none" extrusionOk="0">
                <a:moveTo>
                  <a:pt x="31854" y="0"/>
                </a:moveTo>
                <a:cubicBezTo>
                  <a:pt x="38760" y="3795"/>
                  <a:pt x="43052" y="11050"/>
                  <a:pt x="43052" y="18930"/>
                </a:cubicBezTo>
                <a:cubicBezTo>
                  <a:pt x="43052" y="30859"/>
                  <a:pt x="33381" y="40530"/>
                  <a:pt x="21452" y="40530"/>
                </a:cubicBezTo>
                <a:cubicBezTo>
                  <a:pt x="10499" y="40530"/>
                  <a:pt x="1280" y="32333"/>
                  <a:pt x="0" y="21455"/>
                </a:cubicBezTo>
              </a:path>
              <a:path w="43052" h="40530" stroke="0" extrusionOk="0">
                <a:moveTo>
                  <a:pt x="31854" y="0"/>
                </a:moveTo>
                <a:cubicBezTo>
                  <a:pt x="38760" y="3795"/>
                  <a:pt x="43052" y="11050"/>
                  <a:pt x="43052" y="18930"/>
                </a:cubicBezTo>
                <a:cubicBezTo>
                  <a:pt x="43052" y="30859"/>
                  <a:pt x="33381" y="40530"/>
                  <a:pt x="21452" y="40530"/>
                </a:cubicBezTo>
                <a:cubicBezTo>
                  <a:pt x="10499" y="40530"/>
                  <a:pt x="1280" y="32333"/>
                  <a:pt x="0" y="21455"/>
                </a:cubicBezTo>
                <a:lnTo>
                  <a:pt x="21452" y="18930"/>
                </a:lnTo>
                <a:close/>
              </a:path>
            </a:pathLst>
          </a:custGeom>
          <a:noFill/>
          <a:ln w="38100">
            <a:solidFill>
              <a:srgbClr val="99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rot="5400000" flipV="1">
            <a:off x="625475" y="-557212"/>
            <a:ext cx="1330325" cy="1828800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rot="5400000" flipV="1">
            <a:off x="76994" y="23019"/>
            <a:ext cx="1917700" cy="1255712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rot="5400000" flipV="1">
            <a:off x="-538956" y="626269"/>
            <a:ext cx="2465388" cy="596900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58" name="Arc 10"/>
          <p:cNvSpPr>
            <a:spLocks/>
          </p:cNvSpPr>
          <p:nvPr/>
        </p:nvSpPr>
        <p:spPr bwMode="auto">
          <a:xfrm flipH="1">
            <a:off x="4970463" y="1751013"/>
            <a:ext cx="3181350" cy="5127625"/>
          </a:xfrm>
          <a:custGeom>
            <a:avLst/>
            <a:gdLst>
              <a:gd name="T0" fmla="*/ 0 w 32980"/>
              <a:gd name="T1" fmla="*/ 384771 h 43191"/>
              <a:gd name="T2" fmla="*/ 1157074 w 32980"/>
              <a:gd name="T3" fmla="*/ 5127625 h 43191"/>
              <a:gd name="T4" fmla="*/ 1097749 w 32980"/>
              <a:gd name="T5" fmla="*/ 2564347 h 43191"/>
              <a:gd name="T6" fmla="*/ 0 60000 65536"/>
              <a:gd name="T7" fmla="*/ 0 60000 65536"/>
              <a:gd name="T8" fmla="*/ 0 60000 65536"/>
              <a:gd name="T9" fmla="*/ 0 w 32980"/>
              <a:gd name="T10" fmla="*/ 0 h 43191"/>
              <a:gd name="T11" fmla="*/ 32980 w 32980"/>
              <a:gd name="T12" fmla="*/ 43191 h 43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980" h="43191" fill="none" extrusionOk="0">
                <a:moveTo>
                  <a:pt x="-1" y="3240"/>
                </a:moveTo>
                <a:cubicBezTo>
                  <a:pt x="3417" y="1122"/>
                  <a:pt x="7358" y="-1"/>
                  <a:pt x="11380" y="0"/>
                </a:cubicBezTo>
                <a:cubicBezTo>
                  <a:pt x="23309" y="0"/>
                  <a:pt x="32980" y="9670"/>
                  <a:pt x="32980" y="21600"/>
                </a:cubicBezTo>
                <a:cubicBezTo>
                  <a:pt x="32980" y="33289"/>
                  <a:pt x="23680" y="42858"/>
                  <a:pt x="11995" y="43191"/>
                </a:cubicBezTo>
              </a:path>
              <a:path w="32980" h="43191" stroke="0" extrusionOk="0">
                <a:moveTo>
                  <a:pt x="-1" y="3240"/>
                </a:moveTo>
                <a:cubicBezTo>
                  <a:pt x="3417" y="1122"/>
                  <a:pt x="7358" y="-1"/>
                  <a:pt x="11380" y="0"/>
                </a:cubicBezTo>
                <a:cubicBezTo>
                  <a:pt x="23309" y="0"/>
                  <a:pt x="32980" y="9670"/>
                  <a:pt x="32980" y="21600"/>
                </a:cubicBezTo>
                <a:cubicBezTo>
                  <a:pt x="32980" y="33289"/>
                  <a:pt x="23680" y="42858"/>
                  <a:pt x="11995" y="43191"/>
                </a:cubicBezTo>
                <a:lnTo>
                  <a:pt x="11380" y="21600"/>
                </a:lnTo>
                <a:close/>
              </a:path>
            </a:pathLst>
          </a:cu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5348288" y="1116013"/>
            <a:ext cx="2897187" cy="2906712"/>
          </a:xfrm>
          <a:prstGeom prst="ellipse">
            <a:avLst/>
          </a:prstGeom>
          <a:noFill/>
          <a:ln w="76200">
            <a:solidFill>
              <a:srgbClr val="66FF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 rot="1543945">
            <a:off x="1633538" y="400050"/>
            <a:ext cx="2959100" cy="4446588"/>
          </a:xfrm>
          <a:prstGeom prst="ellipse">
            <a:avLst/>
          </a:prstGeom>
          <a:noFill/>
          <a:ln w="76200">
            <a:solidFill>
              <a:srgbClr val="66FF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rot="5400000" flipV="1">
            <a:off x="1121569" y="-1016794"/>
            <a:ext cx="717550" cy="2135188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500063" y="6350"/>
            <a:ext cx="1327150" cy="6953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>
                <a:solidFill>
                  <a:srgbClr val="000000"/>
                </a:solidFill>
                <a:latin typeface="Times New Roman" pitchFamily="18" charset="0"/>
              </a:rPr>
              <a:t>Sun</a:t>
            </a:r>
          </a:p>
          <a:p>
            <a:pPr algn="ctr" defTabSz="771525"/>
            <a:r>
              <a:rPr lang="en-US" altLang="ja-JP" sz="2000">
                <a:solidFill>
                  <a:srgbClr val="000000"/>
                </a:solidFill>
                <a:latin typeface="Times New Roman" pitchFamily="18" charset="0"/>
              </a:rPr>
              <a:t>Solar Wind</a:t>
            </a:r>
          </a:p>
        </p:txBody>
      </p:sp>
      <p:sp>
        <p:nvSpPr>
          <p:cNvPr id="2063" name="Arc 15"/>
          <p:cNvSpPr>
            <a:spLocks/>
          </p:cNvSpPr>
          <p:nvPr/>
        </p:nvSpPr>
        <p:spPr bwMode="auto">
          <a:xfrm flipH="1">
            <a:off x="4735513" y="1619250"/>
            <a:ext cx="3389312" cy="5256213"/>
          </a:xfrm>
          <a:custGeom>
            <a:avLst/>
            <a:gdLst>
              <a:gd name="T0" fmla="*/ 0 w 35108"/>
              <a:gd name="T1" fmla="*/ 577452 h 43191"/>
              <a:gd name="T2" fmla="*/ 1363429 w 35108"/>
              <a:gd name="T3" fmla="*/ 5256213 h 43191"/>
              <a:gd name="T4" fmla="*/ 1304057 w 35108"/>
              <a:gd name="T5" fmla="*/ 2628654 h 43191"/>
              <a:gd name="T6" fmla="*/ 0 60000 65536"/>
              <a:gd name="T7" fmla="*/ 0 60000 65536"/>
              <a:gd name="T8" fmla="*/ 0 60000 65536"/>
              <a:gd name="T9" fmla="*/ 0 w 35108"/>
              <a:gd name="T10" fmla="*/ 0 h 43191"/>
              <a:gd name="T11" fmla="*/ 35108 w 35108"/>
              <a:gd name="T12" fmla="*/ 43191 h 43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108" h="43191" fill="none" extrusionOk="0">
                <a:moveTo>
                  <a:pt x="-1" y="4744"/>
                </a:moveTo>
                <a:cubicBezTo>
                  <a:pt x="3832" y="1673"/>
                  <a:pt x="8596" y="-1"/>
                  <a:pt x="13508" y="0"/>
                </a:cubicBezTo>
                <a:cubicBezTo>
                  <a:pt x="25437" y="0"/>
                  <a:pt x="35108" y="9670"/>
                  <a:pt x="35108" y="21600"/>
                </a:cubicBezTo>
                <a:cubicBezTo>
                  <a:pt x="35108" y="33289"/>
                  <a:pt x="25808" y="42858"/>
                  <a:pt x="14123" y="43191"/>
                </a:cubicBezTo>
              </a:path>
              <a:path w="35108" h="43191" stroke="0" extrusionOk="0">
                <a:moveTo>
                  <a:pt x="-1" y="4744"/>
                </a:moveTo>
                <a:cubicBezTo>
                  <a:pt x="3832" y="1673"/>
                  <a:pt x="8596" y="-1"/>
                  <a:pt x="13508" y="0"/>
                </a:cubicBezTo>
                <a:cubicBezTo>
                  <a:pt x="25437" y="0"/>
                  <a:pt x="35108" y="9670"/>
                  <a:pt x="35108" y="21600"/>
                </a:cubicBezTo>
                <a:cubicBezTo>
                  <a:pt x="35108" y="33289"/>
                  <a:pt x="25808" y="42858"/>
                  <a:pt x="14123" y="43191"/>
                </a:cubicBezTo>
                <a:lnTo>
                  <a:pt x="13508" y="2160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4816266" y="2852936"/>
            <a:ext cx="3716174" cy="385730"/>
          </a:xfrm>
          <a:prstGeom prst="rect">
            <a:avLst/>
          </a:prstGeom>
          <a:solidFill>
            <a:srgbClr val="6600FF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Auroral</a:t>
            </a:r>
            <a:r>
              <a:rPr lang="en-US" altLang="ja-JP" sz="20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Cameras (THEMIS etc)</a:t>
            </a:r>
            <a:endParaRPr lang="en-US" altLang="ja-JP" sz="20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188075" y="855663"/>
            <a:ext cx="1438275" cy="693737"/>
          </a:xfrm>
          <a:prstGeom prst="rect">
            <a:avLst/>
          </a:prstGeom>
          <a:solidFill>
            <a:srgbClr val="66FF33"/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Geospace-</a:t>
            </a:r>
          </a:p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Ionosphere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5364088" y="3429000"/>
            <a:ext cx="3831975" cy="693507"/>
          </a:xfrm>
          <a:prstGeom prst="rect">
            <a:avLst/>
          </a:prstGeom>
          <a:solidFill>
            <a:srgbClr val="6600FF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Magnetometer</a:t>
            </a:r>
          </a:p>
          <a:p>
            <a:pPr algn="ctr" defTabSz="771525"/>
            <a:r>
              <a:rPr lang="en-US" altLang="ja-JP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(ULTIMA, 210MM, </a:t>
            </a:r>
            <a:r>
              <a:rPr lang="en-US" altLang="ja-JP" sz="20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THEMIS,etc</a:t>
            </a:r>
            <a:r>
              <a:rPr lang="en-US" altLang="ja-JP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altLang="ja-JP" sz="20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8" name="Arc 20"/>
          <p:cNvSpPr>
            <a:spLocks/>
          </p:cNvSpPr>
          <p:nvPr/>
        </p:nvSpPr>
        <p:spPr bwMode="auto">
          <a:xfrm rot="1468762" flipH="1">
            <a:off x="1871663" y="2038350"/>
            <a:ext cx="7008812" cy="3059113"/>
          </a:xfrm>
          <a:custGeom>
            <a:avLst/>
            <a:gdLst>
              <a:gd name="T0" fmla="*/ 3794863 w 38331"/>
              <a:gd name="T1" fmla="*/ 0 h 42822"/>
              <a:gd name="T2" fmla="*/ 0 w 38331"/>
              <a:gd name="T3" fmla="*/ 2492039 h 42822"/>
              <a:gd name="T4" fmla="*/ 3059259 w 38331"/>
              <a:gd name="T5" fmla="*/ 1516055 h 42822"/>
              <a:gd name="T6" fmla="*/ 0 60000 65536"/>
              <a:gd name="T7" fmla="*/ 0 60000 65536"/>
              <a:gd name="T8" fmla="*/ 0 60000 65536"/>
              <a:gd name="T9" fmla="*/ 0 w 38331"/>
              <a:gd name="T10" fmla="*/ 0 h 42822"/>
              <a:gd name="T11" fmla="*/ 38331 w 38331"/>
              <a:gd name="T12" fmla="*/ 42822 h 428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331" h="42822" fill="none" extrusionOk="0">
                <a:moveTo>
                  <a:pt x="20754" y="-1"/>
                </a:moveTo>
                <a:cubicBezTo>
                  <a:pt x="30950" y="1932"/>
                  <a:pt x="38331" y="10843"/>
                  <a:pt x="38331" y="21222"/>
                </a:cubicBezTo>
                <a:cubicBezTo>
                  <a:pt x="38331" y="33151"/>
                  <a:pt x="28660" y="42822"/>
                  <a:pt x="16731" y="42822"/>
                </a:cubicBezTo>
                <a:cubicBezTo>
                  <a:pt x="10245" y="42822"/>
                  <a:pt x="4102" y="39907"/>
                  <a:pt x="0" y="34883"/>
                </a:cubicBezTo>
              </a:path>
              <a:path w="38331" h="42822" stroke="0" extrusionOk="0">
                <a:moveTo>
                  <a:pt x="20754" y="-1"/>
                </a:moveTo>
                <a:cubicBezTo>
                  <a:pt x="30950" y="1932"/>
                  <a:pt x="38331" y="10843"/>
                  <a:pt x="38331" y="21222"/>
                </a:cubicBezTo>
                <a:cubicBezTo>
                  <a:pt x="38331" y="33151"/>
                  <a:pt x="28660" y="42822"/>
                  <a:pt x="16731" y="42822"/>
                </a:cubicBezTo>
                <a:cubicBezTo>
                  <a:pt x="10245" y="42822"/>
                  <a:pt x="4102" y="39907"/>
                  <a:pt x="0" y="34883"/>
                </a:cubicBezTo>
                <a:lnTo>
                  <a:pt x="16731" y="21222"/>
                </a:lnTo>
                <a:close/>
              </a:path>
            </a:pathLst>
          </a:custGeom>
          <a:noFill/>
          <a:ln w="57150">
            <a:solidFill>
              <a:srgbClr val="CC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9" name="Arc 21"/>
          <p:cNvSpPr>
            <a:spLocks/>
          </p:cNvSpPr>
          <p:nvPr/>
        </p:nvSpPr>
        <p:spPr bwMode="auto">
          <a:xfrm rot="2198611" flipH="1">
            <a:off x="2081213" y="2220913"/>
            <a:ext cx="7080250" cy="2935287"/>
          </a:xfrm>
          <a:custGeom>
            <a:avLst/>
            <a:gdLst>
              <a:gd name="T0" fmla="*/ 4348161 w 41783"/>
              <a:gd name="T1" fmla="*/ 0 h 42494"/>
              <a:gd name="T2" fmla="*/ 0 w 41783"/>
              <a:gd name="T3" fmla="*/ 1974794 h 42494"/>
              <a:gd name="T4" fmla="*/ 3420068 w 41783"/>
              <a:gd name="T5" fmla="*/ 1443260 h 42494"/>
              <a:gd name="T6" fmla="*/ 0 60000 65536"/>
              <a:gd name="T7" fmla="*/ 0 60000 65536"/>
              <a:gd name="T8" fmla="*/ 0 60000 65536"/>
              <a:gd name="T9" fmla="*/ 0 w 41783"/>
              <a:gd name="T10" fmla="*/ 0 h 42494"/>
              <a:gd name="T11" fmla="*/ 41783 w 41783"/>
              <a:gd name="T12" fmla="*/ 42494 h 424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83" h="42494" fill="none" extrusionOk="0">
                <a:moveTo>
                  <a:pt x="25660" y="-1"/>
                </a:moveTo>
                <a:cubicBezTo>
                  <a:pt x="35159" y="2489"/>
                  <a:pt x="41783" y="11074"/>
                  <a:pt x="41783" y="20894"/>
                </a:cubicBezTo>
                <a:cubicBezTo>
                  <a:pt x="41783" y="32823"/>
                  <a:pt x="32112" y="42494"/>
                  <a:pt x="20183" y="42494"/>
                </a:cubicBezTo>
                <a:cubicBezTo>
                  <a:pt x="11222" y="42494"/>
                  <a:pt x="3192" y="36961"/>
                  <a:pt x="0" y="28588"/>
                </a:cubicBezTo>
              </a:path>
              <a:path w="41783" h="42494" stroke="0" extrusionOk="0">
                <a:moveTo>
                  <a:pt x="25660" y="-1"/>
                </a:moveTo>
                <a:cubicBezTo>
                  <a:pt x="35159" y="2489"/>
                  <a:pt x="41783" y="11074"/>
                  <a:pt x="41783" y="20894"/>
                </a:cubicBezTo>
                <a:cubicBezTo>
                  <a:pt x="41783" y="32823"/>
                  <a:pt x="32112" y="42494"/>
                  <a:pt x="20183" y="42494"/>
                </a:cubicBezTo>
                <a:cubicBezTo>
                  <a:pt x="11222" y="42494"/>
                  <a:pt x="3192" y="36961"/>
                  <a:pt x="0" y="28588"/>
                </a:cubicBezTo>
                <a:lnTo>
                  <a:pt x="20183" y="20894"/>
                </a:lnTo>
                <a:close/>
              </a:path>
            </a:pathLst>
          </a:custGeom>
          <a:noFill/>
          <a:ln w="57150">
            <a:solidFill>
              <a:srgbClr val="EE9F1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70" name="Arc 22"/>
          <p:cNvSpPr>
            <a:spLocks/>
          </p:cNvSpPr>
          <p:nvPr/>
        </p:nvSpPr>
        <p:spPr bwMode="auto">
          <a:xfrm rot="220657" flipH="1">
            <a:off x="2254250" y="2132013"/>
            <a:ext cx="5970588" cy="2970212"/>
          </a:xfrm>
          <a:custGeom>
            <a:avLst/>
            <a:gdLst>
              <a:gd name="T0" fmla="*/ 2724348 w 34035"/>
              <a:gd name="T1" fmla="*/ 0 h 42977"/>
              <a:gd name="T2" fmla="*/ 0 w 34035"/>
              <a:gd name="T3" fmla="*/ 2698050 h 42977"/>
              <a:gd name="T4" fmla="*/ 2181409 w 34035"/>
              <a:gd name="T5" fmla="*/ 1477400 h 42977"/>
              <a:gd name="T6" fmla="*/ 0 60000 65536"/>
              <a:gd name="T7" fmla="*/ 0 60000 65536"/>
              <a:gd name="T8" fmla="*/ 0 60000 65536"/>
              <a:gd name="T9" fmla="*/ 0 w 34035"/>
              <a:gd name="T10" fmla="*/ 0 h 42977"/>
              <a:gd name="T11" fmla="*/ 34035 w 34035"/>
              <a:gd name="T12" fmla="*/ 42977 h 429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35" h="42977" fill="none" extrusionOk="0">
                <a:moveTo>
                  <a:pt x="15530" y="-1"/>
                </a:moveTo>
                <a:cubicBezTo>
                  <a:pt x="26153" y="1537"/>
                  <a:pt x="34035" y="10643"/>
                  <a:pt x="34035" y="21377"/>
                </a:cubicBezTo>
                <a:cubicBezTo>
                  <a:pt x="34035" y="33306"/>
                  <a:pt x="24364" y="42977"/>
                  <a:pt x="12435" y="42977"/>
                </a:cubicBezTo>
                <a:cubicBezTo>
                  <a:pt x="7983" y="42977"/>
                  <a:pt x="3640" y="41601"/>
                  <a:pt x="0" y="39038"/>
                </a:cubicBezTo>
              </a:path>
              <a:path w="34035" h="42977" stroke="0" extrusionOk="0">
                <a:moveTo>
                  <a:pt x="15530" y="-1"/>
                </a:moveTo>
                <a:cubicBezTo>
                  <a:pt x="26153" y="1537"/>
                  <a:pt x="34035" y="10643"/>
                  <a:pt x="34035" y="21377"/>
                </a:cubicBezTo>
                <a:cubicBezTo>
                  <a:pt x="34035" y="33306"/>
                  <a:pt x="24364" y="42977"/>
                  <a:pt x="12435" y="42977"/>
                </a:cubicBezTo>
                <a:cubicBezTo>
                  <a:pt x="7983" y="42977"/>
                  <a:pt x="3640" y="41601"/>
                  <a:pt x="0" y="39038"/>
                </a:cubicBezTo>
                <a:lnTo>
                  <a:pt x="12435" y="2137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2555875" y="1165225"/>
            <a:ext cx="1665288" cy="385763"/>
          </a:xfrm>
          <a:prstGeom prst="rect">
            <a:avLst/>
          </a:prstGeom>
          <a:solidFill>
            <a:srgbClr val="FF9900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ORBITALS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627313" y="2463800"/>
            <a:ext cx="1882775" cy="6937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Radiation Belts</a:t>
            </a:r>
          </a:p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Ring Current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733550" y="2019300"/>
            <a:ext cx="871538" cy="385763"/>
          </a:xfrm>
          <a:prstGeom prst="rect">
            <a:avLst/>
          </a:prstGeom>
          <a:solidFill>
            <a:srgbClr val="CCCC00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RBSP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863725" y="3451225"/>
            <a:ext cx="112395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3200" i="1">
                <a:solidFill>
                  <a:srgbClr val="000000"/>
                </a:solidFill>
                <a:latin typeface="Britannic Bold" pitchFamily="34" charset="0"/>
              </a:rPr>
              <a:t>ERG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5143507" y="2251075"/>
            <a:ext cx="2090729" cy="447286"/>
          </a:xfrm>
          <a:prstGeom prst="rect">
            <a:avLst/>
          </a:prstGeom>
          <a:solidFill>
            <a:srgbClr val="6600FF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SuperDARNs</a:t>
            </a:r>
            <a:endParaRPr lang="en-US" altLang="ja-JP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6" name="Text Box 29"/>
          <p:cNvSpPr txBox="1">
            <a:spLocks noChangeArrowheads="1"/>
          </p:cNvSpPr>
          <p:nvPr/>
        </p:nvSpPr>
        <p:spPr bwMode="auto">
          <a:xfrm>
            <a:off x="3779838" y="6472238"/>
            <a:ext cx="1936750" cy="385762"/>
          </a:xfrm>
          <a:prstGeom prst="rect">
            <a:avLst/>
          </a:prstGeom>
          <a:solidFill>
            <a:schemeClr val="tx1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RESONANCE</a:t>
            </a:r>
          </a:p>
        </p:txBody>
      </p:sp>
      <p:sp>
        <p:nvSpPr>
          <p:cNvPr id="2077" name="Text Box 31"/>
          <p:cNvSpPr txBox="1">
            <a:spLocks noChangeArrowheads="1"/>
          </p:cNvSpPr>
          <p:nvPr/>
        </p:nvSpPr>
        <p:spPr bwMode="auto">
          <a:xfrm>
            <a:off x="955675" y="2636838"/>
            <a:ext cx="895350" cy="69373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LANL</a:t>
            </a:r>
          </a:p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GOES</a:t>
            </a:r>
          </a:p>
        </p:txBody>
      </p:sp>
      <p:sp>
        <p:nvSpPr>
          <p:cNvPr id="2078" name="Text Box 32"/>
          <p:cNvSpPr txBox="1">
            <a:spLocks noChangeArrowheads="1"/>
          </p:cNvSpPr>
          <p:nvPr/>
        </p:nvSpPr>
        <p:spPr bwMode="auto">
          <a:xfrm>
            <a:off x="4395788" y="5949950"/>
            <a:ext cx="869950" cy="38576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POES</a:t>
            </a:r>
          </a:p>
        </p:txBody>
      </p:sp>
      <p:sp>
        <p:nvSpPr>
          <p:cNvPr id="2079" name="Text Box 33"/>
          <p:cNvSpPr txBox="1">
            <a:spLocks noChangeArrowheads="1"/>
          </p:cNvSpPr>
          <p:nvPr/>
        </p:nvSpPr>
        <p:spPr bwMode="auto">
          <a:xfrm>
            <a:off x="1479550" y="4281488"/>
            <a:ext cx="1936750" cy="693737"/>
          </a:xfrm>
          <a:prstGeom prst="rect">
            <a:avLst/>
          </a:prstGeom>
          <a:solidFill>
            <a:srgbClr val="66FF33"/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Geospace-</a:t>
            </a:r>
          </a:p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Magnetosphere</a:t>
            </a:r>
          </a:p>
        </p:txBody>
      </p:sp>
      <p:sp>
        <p:nvSpPr>
          <p:cNvPr id="2080" name="Text Box 34"/>
          <p:cNvSpPr txBox="1">
            <a:spLocks noChangeArrowheads="1"/>
          </p:cNvSpPr>
          <p:nvPr/>
        </p:nvSpPr>
        <p:spPr bwMode="auto">
          <a:xfrm>
            <a:off x="2222500" y="5573713"/>
            <a:ext cx="1125538" cy="385762"/>
          </a:xfrm>
          <a:prstGeom prst="rect">
            <a:avLst/>
          </a:prstGeom>
          <a:solidFill>
            <a:srgbClr val="FF66FF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THEMIS</a:t>
            </a:r>
          </a:p>
        </p:txBody>
      </p:sp>
      <p:sp>
        <p:nvSpPr>
          <p:cNvPr id="2081" name="Text Box 35"/>
          <p:cNvSpPr txBox="1">
            <a:spLocks noChangeArrowheads="1"/>
          </p:cNvSpPr>
          <p:nvPr/>
        </p:nvSpPr>
        <p:spPr bwMode="auto">
          <a:xfrm>
            <a:off x="1404938" y="6075363"/>
            <a:ext cx="1038225" cy="693737"/>
          </a:xfrm>
          <a:prstGeom prst="rect">
            <a:avLst/>
          </a:prstGeom>
          <a:solidFill>
            <a:srgbClr val="9900CC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Geotail</a:t>
            </a:r>
          </a:p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Cluster </a:t>
            </a:r>
          </a:p>
        </p:txBody>
      </p:sp>
      <p:sp>
        <p:nvSpPr>
          <p:cNvPr id="2082" name="Text Box 37"/>
          <p:cNvSpPr txBox="1">
            <a:spLocks noChangeArrowheads="1"/>
          </p:cNvSpPr>
          <p:nvPr/>
        </p:nvSpPr>
        <p:spPr bwMode="auto">
          <a:xfrm>
            <a:off x="4298950" y="3589338"/>
            <a:ext cx="955675" cy="385762"/>
          </a:xfrm>
          <a:prstGeom prst="rect">
            <a:avLst/>
          </a:prstGeom>
          <a:solidFill>
            <a:schemeClr val="hlink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Reimei</a:t>
            </a:r>
          </a:p>
        </p:txBody>
      </p:sp>
      <p:sp>
        <p:nvSpPr>
          <p:cNvPr id="2083" name="Text Box 38"/>
          <p:cNvSpPr txBox="1">
            <a:spLocks noChangeArrowheads="1"/>
          </p:cNvSpPr>
          <p:nvPr/>
        </p:nvSpPr>
        <p:spPr bwMode="auto">
          <a:xfrm>
            <a:off x="4005263" y="4664075"/>
            <a:ext cx="1849437" cy="385763"/>
          </a:xfrm>
          <a:prstGeom prst="rect">
            <a:avLst/>
          </a:prstGeom>
          <a:solidFill>
            <a:schemeClr val="tx1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FORMOSAT-5</a:t>
            </a:r>
          </a:p>
        </p:txBody>
      </p:sp>
      <p:sp>
        <p:nvSpPr>
          <p:cNvPr id="2084" name="Text Box 39"/>
          <p:cNvSpPr txBox="1">
            <a:spLocks noChangeArrowheads="1"/>
          </p:cNvSpPr>
          <p:nvPr/>
        </p:nvSpPr>
        <p:spPr bwMode="auto">
          <a:xfrm>
            <a:off x="4140200" y="4195763"/>
            <a:ext cx="1570038" cy="385762"/>
          </a:xfrm>
          <a:prstGeom prst="rect">
            <a:avLst/>
          </a:prstGeom>
          <a:solidFill>
            <a:schemeClr val="folHlink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CASSIOPE</a:t>
            </a:r>
          </a:p>
        </p:txBody>
      </p:sp>
      <p:sp>
        <p:nvSpPr>
          <p:cNvPr id="2085" name="Text Box 40"/>
          <p:cNvSpPr txBox="1">
            <a:spLocks noChangeArrowheads="1"/>
          </p:cNvSpPr>
          <p:nvPr/>
        </p:nvSpPr>
        <p:spPr bwMode="auto">
          <a:xfrm>
            <a:off x="4427538" y="5157788"/>
            <a:ext cx="1492250" cy="385762"/>
          </a:xfrm>
          <a:prstGeom prst="rect">
            <a:avLst/>
          </a:prstGeom>
          <a:solidFill>
            <a:schemeClr val="tx1"/>
          </a:solidFill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lIns="77198" tIns="38600" rIns="77198" bIns="38600">
            <a:spAutoFit/>
          </a:bodyPr>
          <a:lstStyle/>
          <a:p>
            <a:pPr algn="ctr" defTabSz="771525"/>
            <a:r>
              <a:rPr lang="en-US" altLang="ja-JP"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CINEMA</a:t>
            </a:r>
          </a:p>
        </p:txBody>
      </p:sp>
      <p:sp>
        <p:nvSpPr>
          <p:cNvPr id="2086" name="Rectangle 3"/>
          <p:cNvSpPr>
            <a:spLocks noChangeArrowheads="1"/>
          </p:cNvSpPr>
          <p:nvPr/>
        </p:nvSpPr>
        <p:spPr bwMode="auto">
          <a:xfrm>
            <a:off x="-36513" y="-26988"/>
            <a:ext cx="9144001" cy="5762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4925" y="-26988"/>
            <a:ext cx="9648825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3. International Collaboration: coordinate studies </a:t>
            </a:r>
            <a:endParaRPr lang="en-US" altLang="ja-JP" sz="2000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16819"/>
            <a:ext cx="4757399" cy="456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00100" dist="50800" dir="5400000" algn="ctr" rotWithShape="0">
              <a:schemeClr val="tx1">
                <a:alpha val="43000"/>
              </a:schemeClr>
            </a:outerShdw>
          </a:effectLst>
        </p:spPr>
      </p:pic>
      <p:sp>
        <p:nvSpPr>
          <p:cNvPr id="368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1" name="Rectangle 13"/>
          <p:cNvSpPr>
            <a:spLocks noChangeArrowheads="1"/>
          </p:cNvSpPr>
          <p:nvPr/>
        </p:nvSpPr>
        <p:spPr bwMode="auto">
          <a:xfrm>
            <a:off x="2627784" y="4499828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FOV of HOK</a:t>
            </a:r>
            <a:endParaRPr lang="en-US" altLang="ja-JP" sz="1800" b="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872" name="Rectangle 13"/>
          <p:cNvSpPr>
            <a:spLocks noChangeArrowheads="1"/>
          </p:cNvSpPr>
          <p:nvPr/>
        </p:nvSpPr>
        <p:spPr bwMode="auto">
          <a:xfrm>
            <a:off x="2108895" y="217400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Outer radiation belt</a:t>
            </a:r>
          </a:p>
        </p:txBody>
      </p:sp>
      <p:cxnSp>
        <p:nvCxnSpPr>
          <p:cNvPr id="36873" name="直線コネクタ 19"/>
          <p:cNvCxnSpPr>
            <a:cxnSpLocks noChangeShapeType="1"/>
          </p:cNvCxnSpPr>
          <p:nvPr/>
        </p:nvCxnSpPr>
        <p:spPr bwMode="auto">
          <a:xfrm rot="5400000" flipH="1" flipV="1">
            <a:off x="1729111" y="2743497"/>
            <a:ext cx="714375" cy="3571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876" name="円/楕円 28"/>
          <p:cNvSpPr>
            <a:spLocks noChangeArrowheads="1"/>
          </p:cNvSpPr>
          <p:nvPr/>
        </p:nvSpPr>
        <p:spPr bwMode="auto">
          <a:xfrm>
            <a:off x="3060973" y="3429000"/>
            <a:ext cx="142875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Collaboration </a:t>
            </a: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with </a:t>
            </a:r>
            <a:r>
              <a:rPr lang="en-US" altLang="ja-JP" sz="2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SuperDARNs</a:t>
            </a:r>
            <a:endParaRPr lang="en-US" altLang="ja-JP" sz="1800" b="0" dirty="0">
              <a:latin typeface="Arial" charset="0"/>
            </a:endParaRPr>
          </a:p>
        </p:txBody>
      </p:sp>
      <p:pic>
        <p:nvPicPr>
          <p:cNvPr id="36878" name="Picture 1"/>
          <p:cNvPicPr>
            <a:picLocks noChangeAspect="1" noChangeArrowheads="1"/>
          </p:cNvPicPr>
          <p:nvPr/>
        </p:nvPicPr>
        <p:blipFill>
          <a:blip r:embed="rId4" cstate="print"/>
          <a:srcRect t="59367"/>
          <a:stretch>
            <a:fillRect/>
          </a:stretch>
        </p:blipFill>
        <p:spPr bwMode="auto">
          <a:xfrm>
            <a:off x="5148957" y="1950169"/>
            <a:ext cx="3502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9" name="Rectangle 13"/>
          <p:cNvSpPr>
            <a:spLocks noChangeArrowheads="1"/>
          </p:cNvSpPr>
          <p:nvPr/>
        </p:nvSpPr>
        <p:spPr bwMode="auto">
          <a:xfrm>
            <a:off x="5075932" y="1518369"/>
            <a:ext cx="4465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u="sng">
                <a:solidFill>
                  <a:srgbClr val="FFFF00"/>
                </a:solidFill>
                <a:latin typeface="Calibri" pitchFamily="34" charset="0"/>
              </a:rPr>
              <a:t>Magnetic Bay/Pc5/Pc1 observations </a:t>
            </a:r>
          </a:p>
        </p:txBody>
      </p:sp>
      <p:pic>
        <p:nvPicPr>
          <p:cNvPr id="36880" name="Picture 1"/>
          <p:cNvPicPr>
            <a:picLocks noChangeAspect="1" noChangeArrowheads="1"/>
          </p:cNvPicPr>
          <p:nvPr/>
        </p:nvPicPr>
        <p:blipFill>
          <a:blip r:embed="rId4" cstate="print"/>
          <a:srcRect t="26860" b="40633"/>
          <a:stretch>
            <a:fillRect/>
          </a:stretch>
        </p:blipFill>
        <p:spPr bwMode="auto">
          <a:xfrm>
            <a:off x="5148957" y="4652094"/>
            <a:ext cx="3502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Rectangle 13"/>
          <p:cNvSpPr>
            <a:spLocks noChangeArrowheads="1"/>
          </p:cNvSpPr>
          <p:nvPr/>
        </p:nvSpPr>
        <p:spPr bwMode="auto">
          <a:xfrm>
            <a:off x="251520" y="1383431"/>
            <a:ext cx="446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u="sng">
                <a:solidFill>
                  <a:srgbClr val="FFFF00"/>
                </a:solidFill>
                <a:latin typeface="Calibri" pitchFamily="34" charset="0"/>
              </a:rPr>
              <a:t>Global convective electric field / Pc5 </a:t>
            </a:r>
          </a:p>
        </p:txBody>
      </p:sp>
      <p:sp>
        <p:nvSpPr>
          <p:cNvPr id="36882" name="Rectangle 13"/>
          <p:cNvSpPr>
            <a:spLocks noChangeArrowheads="1"/>
          </p:cNvSpPr>
          <p:nvPr/>
        </p:nvSpPr>
        <p:spPr bwMode="auto">
          <a:xfrm>
            <a:off x="5075932" y="4210769"/>
            <a:ext cx="4465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u="sng">
                <a:solidFill>
                  <a:srgbClr val="FFFF00"/>
                </a:solidFill>
                <a:latin typeface="Calibri" pitchFamily="34" charset="0"/>
              </a:rPr>
              <a:t>Proton/Electron aurora observations</a:t>
            </a:r>
          </a:p>
        </p:txBody>
      </p:sp>
      <p:sp>
        <p:nvSpPr>
          <p:cNvPr id="36883" name="Rectangle 13"/>
          <p:cNvSpPr>
            <a:spLocks noChangeArrowheads="1"/>
          </p:cNvSpPr>
          <p:nvPr/>
        </p:nvSpPr>
        <p:spPr bwMode="auto">
          <a:xfrm>
            <a:off x="179388" y="692150"/>
            <a:ext cx="89646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 dirty="0">
                <a:latin typeface="Arial" pitchFamily="34" charset="0"/>
              </a:rPr>
              <a:t>Ground network observations at sub-</a:t>
            </a:r>
            <a:r>
              <a:rPr lang="en-US" altLang="ja-JP" sz="1800" b="0" dirty="0" err="1">
                <a:latin typeface="Arial" pitchFamily="34" charset="0"/>
              </a:rPr>
              <a:t>auroral</a:t>
            </a:r>
            <a:r>
              <a:rPr lang="en-US" altLang="ja-JP" sz="1800" b="0" dirty="0">
                <a:latin typeface="Arial" pitchFamily="34" charset="0"/>
              </a:rPr>
              <a:t> latitudes :</a:t>
            </a:r>
          </a:p>
          <a:p>
            <a:r>
              <a:rPr lang="en-US" altLang="ja-JP" sz="1600" b="0" dirty="0">
                <a:latin typeface="Arial" pitchFamily="34" charset="0"/>
              </a:rPr>
              <a:t>        Coordinated observations between the ground based observations and the </a:t>
            </a:r>
            <a:r>
              <a:rPr lang="en-US" altLang="ja-JP" sz="1600" b="0" dirty="0" smtClean="0">
                <a:latin typeface="Arial" pitchFamily="34" charset="0"/>
              </a:rPr>
              <a:t>ERG satellite. </a:t>
            </a:r>
            <a:endParaRPr lang="en-US" altLang="ja-JP" sz="16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 t="3632" r="57047" b="52779"/>
          <a:stretch>
            <a:fillRect/>
          </a:stretch>
        </p:blipFill>
        <p:spPr bwMode="auto">
          <a:xfrm>
            <a:off x="827584" y="908720"/>
            <a:ext cx="6624736" cy="507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250825" y="0"/>
            <a:ext cx="87137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Footprints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 of the </a:t>
            </a:r>
            <a:r>
              <a:rPr kumimoji="1" lang="en-US" altLang="ja-JP" sz="22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itannic Bold" pitchFamily="34" charset="0"/>
                <a:ea typeface="+mj-ea"/>
                <a:cs typeface="+mj-cs"/>
              </a:rPr>
              <a:t>ERG 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satellite </a:t>
            </a:r>
            <a:endParaRPr kumimoji="1" lang="en-US" altLang="ja-JP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08017" y="5949280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Goudy" pitchFamily="18" charset="0"/>
              </a:rPr>
              <a:t>p</a:t>
            </a:r>
            <a:r>
              <a:rPr kumimoji="1" lang="en-US" altLang="ja-JP" sz="2000" dirty="0" smtClean="0">
                <a:latin typeface="Goudy" pitchFamily="18" charset="0"/>
              </a:rPr>
              <a:t>lanned orbit: 2014-2015</a:t>
            </a:r>
            <a:endParaRPr kumimoji="1" lang="ja-JP" altLang="en-US" sz="2000" dirty="0">
              <a:latin typeface="Goud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7137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Development of CDF and Data Visualization Procedures</a:t>
            </a:r>
          </a:p>
        </p:txBody>
      </p:sp>
      <p:sp>
        <p:nvSpPr>
          <p:cNvPr id="34828" name="テキスト ボックス 12"/>
          <p:cNvSpPr txBox="1">
            <a:spLocks noChangeArrowheads="1"/>
          </p:cNvSpPr>
          <p:nvPr/>
        </p:nvSpPr>
        <p:spPr bwMode="auto">
          <a:xfrm>
            <a:off x="6804472" y="4438734"/>
            <a:ext cx="517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HOK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4829" name="テキスト ボックス 13"/>
          <p:cNvSpPr txBox="1">
            <a:spLocks noChangeArrowheads="1"/>
          </p:cNvSpPr>
          <p:nvPr/>
        </p:nvSpPr>
        <p:spPr bwMode="auto">
          <a:xfrm>
            <a:off x="7452172" y="3070309"/>
            <a:ext cx="5445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KSR 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4" name="図 13" descr="20070726_16-18_RTI_hokksr.pn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79512" y="1907540"/>
            <a:ext cx="411021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35532"/>
            <a:ext cx="417845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2915816" y="212356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chemeClr val="bg2"/>
                </a:solidFill>
              </a:rPr>
              <a:t>HOK</a:t>
            </a:r>
            <a:endParaRPr kumimoji="1" lang="ja-JP" altLang="en-US" sz="1800" b="0" dirty="0">
              <a:solidFill>
                <a:schemeClr val="bg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87824" y="305966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chemeClr val="bg2"/>
                </a:solidFill>
              </a:rPr>
              <a:t>KSR</a:t>
            </a:r>
            <a:endParaRPr kumimoji="1" lang="ja-JP" altLang="en-US" sz="1800" b="0" dirty="0">
              <a:solidFill>
                <a:schemeClr val="bg2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 bwMode="auto">
          <a:xfrm rot="16200000" flipV="1">
            <a:off x="6876256" y="3635732"/>
            <a:ext cx="360040" cy="2160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6804248" y="392376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rgbClr val="FFFF00"/>
                </a:solidFill>
              </a:rPr>
              <a:t>HOK</a:t>
            </a:r>
            <a:endParaRPr kumimoji="1" lang="ja-JP" altLang="en-US" sz="1800" b="0" dirty="0">
              <a:solidFill>
                <a:srgbClr val="FFFF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 bwMode="auto">
          <a:xfrm rot="16200000" flipV="1">
            <a:off x="7524328" y="2915652"/>
            <a:ext cx="792088" cy="7920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7467471" y="370774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rgbClr val="FFFF00"/>
                </a:solidFill>
              </a:rPr>
              <a:t>THEMIS/ASI</a:t>
            </a:r>
            <a:endParaRPr kumimoji="1" lang="ja-JP" altLang="en-US" sz="1800" b="0" dirty="0">
              <a:solidFill>
                <a:srgbClr val="FFFF00"/>
              </a:solidFill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763688" y="4427820"/>
            <a:ext cx="54168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 smtClean="0">
                <a:latin typeface="Times" pitchFamily="18" charset="0"/>
              </a:rPr>
              <a:t>Please look at poster presentation by Hori et al. in detail.</a:t>
            </a:r>
            <a:endParaRPr lang="en-US" altLang="ja-JP" sz="1800" b="0" dirty="0">
              <a:latin typeface="Times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60040" y="5157192"/>
            <a:ext cx="9252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ja-JP" sz="1800" b="0" dirty="0" smtClean="0">
                <a:latin typeface="Helvetica" pitchFamily="34" charset="0"/>
              </a:rPr>
              <a:t> If you are interested in, please use programs to make CDF of </a:t>
            </a:r>
            <a:r>
              <a:rPr lang="en-US" altLang="ja-JP" sz="1800" b="0" dirty="0" smtClean="0">
                <a:latin typeface="Helvetica" pitchFamily="34" charset="0"/>
              </a:rPr>
              <a:t>CT </a:t>
            </a:r>
            <a:r>
              <a:rPr lang="en-US" altLang="ja-JP" sz="1800" b="0" dirty="0" err="1" smtClean="0">
                <a:latin typeface="Helvetica" pitchFamily="34" charset="0"/>
              </a:rPr>
              <a:t>fitacf</a:t>
            </a:r>
            <a:r>
              <a:rPr lang="en-US" altLang="ja-JP" sz="1800" b="0" dirty="0" smtClean="0">
                <a:latin typeface="Helvetica" pitchFamily="34" charset="0"/>
              </a:rPr>
              <a:t> </a:t>
            </a:r>
            <a:r>
              <a:rPr lang="en-US" altLang="ja-JP" sz="1800" b="0" dirty="0" smtClean="0">
                <a:latin typeface="Helvetica" pitchFamily="34" charset="0"/>
              </a:rPr>
              <a:t>data </a:t>
            </a:r>
          </a:p>
          <a:p>
            <a:r>
              <a:rPr lang="en-US" altLang="ja-JP" sz="1800" b="0" dirty="0" smtClean="0">
                <a:latin typeface="Helvetica" pitchFamily="34" charset="0"/>
              </a:rPr>
              <a:t>     as well as plug-in software in THEMIS data analysis software.</a:t>
            </a:r>
          </a:p>
          <a:p>
            <a:endParaRPr lang="en-US" altLang="ja-JP" sz="1800" b="0" dirty="0" smtClean="0">
              <a:latin typeface="Helvetica" pitchFamily="34" charset="0"/>
            </a:endParaRPr>
          </a:p>
          <a:p>
            <a:pPr>
              <a:buFontTx/>
              <a:buChar char="-"/>
            </a:pPr>
            <a:r>
              <a:rPr lang="en-US" altLang="ja-JP" sz="1800" b="0" dirty="0" smtClean="0">
                <a:latin typeface="Helvetica" pitchFamily="34" charset="0"/>
              </a:rPr>
              <a:t>We hope that CDF files of </a:t>
            </a:r>
            <a:r>
              <a:rPr lang="en-US" altLang="ja-JP" sz="1800" b="0" dirty="0" smtClean="0">
                <a:latin typeface="Helvetica" pitchFamily="34" charset="0"/>
              </a:rPr>
              <a:t>CT </a:t>
            </a:r>
            <a:r>
              <a:rPr lang="en-US" altLang="ja-JP" sz="1800" b="0" dirty="0" err="1" smtClean="0">
                <a:latin typeface="Helvetica" pitchFamily="34" charset="0"/>
              </a:rPr>
              <a:t>fitacf</a:t>
            </a:r>
            <a:r>
              <a:rPr lang="en-US" altLang="ja-JP" sz="1800" b="0" dirty="0" smtClean="0">
                <a:latin typeface="Helvetica" pitchFamily="34" charset="0"/>
              </a:rPr>
              <a:t> data for Japanese SD radars </a:t>
            </a:r>
          </a:p>
          <a:p>
            <a:r>
              <a:rPr lang="en-US" altLang="ja-JP" sz="1800" b="0" dirty="0" smtClean="0">
                <a:latin typeface="Helvetica" pitchFamily="34" charset="0"/>
              </a:rPr>
              <a:t>     can be </a:t>
            </a:r>
            <a:r>
              <a:rPr lang="en-US" altLang="ja-JP" sz="1800" b="0" dirty="0" smtClean="0">
                <a:latin typeface="Helvetica" pitchFamily="34" charset="0"/>
              </a:rPr>
              <a:t>available from </a:t>
            </a:r>
            <a:r>
              <a:rPr lang="en-US" altLang="ja-JP" sz="1800" b="0" dirty="0" smtClean="0">
                <a:latin typeface="Helvetica" pitchFamily="34" charset="0"/>
              </a:rPr>
              <a:t>the world STP community via THEMIS data analysis </a:t>
            </a:r>
          </a:p>
          <a:p>
            <a:r>
              <a:rPr lang="en-US" altLang="ja-JP" sz="1800" b="0" dirty="0" smtClean="0">
                <a:latin typeface="Helvetica" pitchFamily="34" charset="0"/>
              </a:rPr>
              <a:t>     software.</a:t>
            </a:r>
          </a:p>
          <a:p>
            <a:endParaRPr lang="en-US" altLang="ja-JP" sz="1800" b="0" dirty="0" smtClean="0">
              <a:latin typeface="Helvetic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3528" y="694437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0" u="sng" dirty="0" smtClean="0">
                <a:latin typeface="Helvetica" pitchFamily="34" charset="0"/>
              </a:rPr>
              <a:t>CDF files of common time </a:t>
            </a:r>
            <a:r>
              <a:rPr lang="en-US" altLang="ja-JP" sz="1800" b="0" u="sng" dirty="0" err="1" smtClean="0">
                <a:latin typeface="Helvetica" pitchFamily="34" charset="0"/>
              </a:rPr>
              <a:t>fitacf</a:t>
            </a:r>
            <a:r>
              <a:rPr lang="en-US" altLang="ja-JP" sz="1800" b="0" u="sng" dirty="0" smtClean="0">
                <a:latin typeface="Helvetica" pitchFamily="34" charset="0"/>
              </a:rPr>
              <a:t> </a:t>
            </a:r>
            <a:r>
              <a:rPr lang="en-US" altLang="ja-JP" sz="1800" b="0" u="sng" smtClean="0">
                <a:latin typeface="Helvetica" pitchFamily="34" charset="0"/>
              </a:rPr>
              <a:t>data for </a:t>
            </a:r>
            <a:r>
              <a:rPr lang="en-US" altLang="ja-JP" sz="1800" b="0" u="sng" dirty="0" smtClean="0">
                <a:latin typeface="Helvetica" pitchFamily="34" charset="0"/>
              </a:rPr>
              <a:t>Japanese SD</a:t>
            </a:r>
            <a:r>
              <a:rPr lang="en-US" altLang="ja-JP" sz="1800" b="0" dirty="0" smtClean="0">
                <a:latin typeface="Helvetica" pitchFamily="34" charset="0"/>
              </a:rPr>
              <a:t> and </a:t>
            </a:r>
            <a:r>
              <a:rPr lang="en-US" altLang="ja-JP" sz="1800" b="0" u="sng" dirty="0" smtClean="0">
                <a:latin typeface="Helvetica" pitchFamily="34" charset="0"/>
              </a:rPr>
              <a:t>plug-in software </a:t>
            </a:r>
          </a:p>
          <a:p>
            <a:r>
              <a:rPr lang="en-US" altLang="ja-JP" sz="1800" b="0" dirty="0" smtClean="0">
                <a:latin typeface="Helvetica" pitchFamily="34" charset="0"/>
              </a:rPr>
              <a:t>                                                    are now released to Japanese STP community.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7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662463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5. Summary </a:t>
            </a:r>
          </a:p>
        </p:txBody>
      </p:sp>
      <p:sp>
        <p:nvSpPr>
          <p:cNvPr id="39940" name="Rectangle 15"/>
          <p:cNvSpPr>
            <a:spLocks noRot="1" noChangeArrowheads="1"/>
          </p:cNvSpPr>
          <p:nvPr/>
        </p:nvSpPr>
        <p:spPr bwMode="auto">
          <a:xfrm>
            <a:off x="395536" y="3501380"/>
            <a:ext cx="8604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-"/>
            </a:pPr>
            <a:r>
              <a:rPr lang="en-US" altLang="ja-JP" sz="1800" b="0" dirty="0">
                <a:latin typeface="Arial" pitchFamily="34" charset="0"/>
              </a:rPr>
              <a:t> The </a:t>
            </a:r>
            <a:r>
              <a:rPr lang="en-US" altLang="ja-JP" sz="1800" i="1" dirty="0">
                <a:latin typeface="Britannic Bold" pitchFamily="34" charset="0"/>
              </a:rPr>
              <a:t>ERG</a:t>
            </a:r>
            <a:r>
              <a:rPr lang="en-US" altLang="ja-JP" sz="1800" b="0" dirty="0">
                <a:latin typeface="Arial" pitchFamily="34" charset="0"/>
              </a:rPr>
              <a:t> satellite </a:t>
            </a:r>
            <a:r>
              <a:rPr lang="en-US" altLang="ja-JP" sz="1800" b="0" dirty="0" smtClean="0">
                <a:latin typeface="Arial" pitchFamily="34" charset="0"/>
              </a:rPr>
              <a:t>project is now going as the second of small science satellite</a:t>
            </a:r>
          </a:p>
          <a:p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series of ISAS/JAXA. The planned launch will be FY2014-2015.</a:t>
            </a:r>
          </a:p>
          <a:p>
            <a:r>
              <a:rPr lang="en-US" altLang="ja-JP" sz="1800" b="0" dirty="0" smtClean="0">
                <a:latin typeface="Arial" pitchFamily="34" charset="0"/>
              </a:rPr>
              <a:t>   System Definition Review is planned in this fall, and we will start development</a:t>
            </a:r>
          </a:p>
          <a:p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 of the flight model after the approval by JAXA/HQ.</a:t>
            </a:r>
          </a:p>
          <a:p>
            <a:r>
              <a:rPr lang="en-US" altLang="ja-JP" sz="1800" b="0" dirty="0">
                <a:latin typeface="Arial" pitchFamily="34" charset="0"/>
              </a:rPr>
              <a:t/>
            </a:r>
            <a:br>
              <a:rPr lang="en-US" altLang="ja-JP" sz="1800" b="0" dirty="0">
                <a:latin typeface="Arial" pitchFamily="34" charset="0"/>
              </a:rPr>
            </a:br>
            <a:r>
              <a:rPr lang="en-US" altLang="ja-JP" sz="1800" b="0" dirty="0">
                <a:latin typeface="Arial" pitchFamily="34" charset="0"/>
              </a:rPr>
              <a:t>- The  ground network observations/integrated studies/science center </a:t>
            </a:r>
          </a:p>
          <a:p>
            <a:r>
              <a:rPr lang="en-US" altLang="ja-JP" sz="1800" b="0" dirty="0">
                <a:latin typeface="Arial" pitchFamily="34" charset="0"/>
              </a:rPr>
              <a:t>   have started their activity.</a:t>
            </a:r>
          </a:p>
          <a:p>
            <a:endParaRPr lang="en-US" altLang="ja-JP" sz="1800" b="0" dirty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-  International collaboration with RBSP, ORBITALS, RESONANCE,   </a:t>
            </a:r>
          </a:p>
          <a:p>
            <a:r>
              <a:rPr lang="en-US" altLang="ja-JP" sz="1800" b="0" dirty="0">
                <a:latin typeface="Arial" pitchFamily="34" charset="0"/>
              </a:rPr>
              <a:t>   THEMIS, CINEMA, GOES/POES, LANL, </a:t>
            </a:r>
            <a:r>
              <a:rPr lang="en-US" altLang="ja-JP" sz="1800" b="0" dirty="0" err="1" smtClean="0">
                <a:latin typeface="Arial" pitchFamily="34" charset="0"/>
              </a:rPr>
              <a:t>SuperDARNs</a:t>
            </a:r>
            <a:r>
              <a:rPr lang="en-US" altLang="ja-JP" sz="1800" b="0" dirty="0" smtClean="0">
                <a:latin typeface="Arial" pitchFamily="34" charset="0"/>
              </a:rPr>
              <a:t>, and other </a:t>
            </a:r>
          </a:p>
          <a:p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 ground </a:t>
            </a:r>
            <a:r>
              <a:rPr lang="en-US" altLang="ja-JP" sz="1800" b="0" dirty="0">
                <a:latin typeface="Arial" pitchFamily="34" charset="0"/>
              </a:rPr>
              <a:t>networks  etc</a:t>
            </a:r>
            <a:r>
              <a:rPr lang="en-US" altLang="ja-JP" sz="1800" b="0" dirty="0" smtClean="0">
                <a:latin typeface="Arial" pitchFamily="34" charset="0"/>
              </a:rPr>
              <a:t>.  </a:t>
            </a:r>
            <a:r>
              <a:rPr lang="en-US" altLang="ja-JP" sz="1800" b="0" dirty="0">
                <a:latin typeface="Arial" pitchFamily="34" charset="0"/>
              </a:rPr>
              <a:t>would  be very good chance for study of </a:t>
            </a:r>
            <a:endParaRPr lang="en-US" altLang="ja-JP" sz="1800" b="0" dirty="0" smtClean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 </a:t>
            </a:r>
            <a:r>
              <a:rPr lang="en-US" altLang="ja-JP" sz="1800" b="0" dirty="0" smtClean="0">
                <a:latin typeface="Arial" pitchFamily="34" charset="0"/>
              </a:rPr>
              <a:t>  geospace. </a:t>
            </a:r>
          </a:p>
          <a:p>
            <a:endParaRPr lang="en-US" altLang="ja-JP" sz="1800" b="0" dirty="0" smtClean="0">
              <a:latin typeface="Arial" pitchFamily="34" charset="0"/>
            </a:endParaRPr>
          </a:p>
          <a:p>
            <a:endParaRPr lang="en-US" altLang="ja-JP" sz="1800" b="0" dirty="0" smtClean="0">
              <a:latin typeface="Arial" pitchFamily="34" charset="0"/>
            </a:endParaRPr>
          </a:p>
          <a:p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  We hope to collaborate on the coordinate observations between </a:t>
            </a:r>
          </a:p>
          <a:p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  </a:t>
            </a:r>
            <a:r>
              <a:rPr lang="en-US" altLang="ja-JP" sz="1800" b="0" dirty="0" err="1" smtClean="0">
                <a:solidFill>
                  <a:srgbClr val="FFFF00"/>
                </a:solidFill>
                <a:latin typeface="Arial" pitchFamily="34" charset="0"/>
              </a:rPr>
              <a:t>SuperDARNs</a:t>
            </a: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 and ERG project (ground network and satellite observations).</a:t>
            </a:r>
          </a:p>
          <a:p>
            <a:endParaRPr lang="en-US" altLang="ja-JP" sz="1800" b="0" dirty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/>
            </a:r>
            <a:br>
              <a:rPr lang="en-US" altLang="ja-JP" sz="1800" b="0" dirty="0">
                <a:latin typeface="Arial" pitchFamily="34" charset="0"/>
              </a:rPr>
            </a:br>
            <a:endParaRPr lang="en-US" altLang="ja-JP" sz="18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WS-geospace-M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766763"/>
            <a:ext cx="74691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50900" y="765175"/>
            <a:ext cx="3377848" cy="92333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Particle acceleration/transport</a:t>
            </a:r>
            <a:endParaRPr lang="en-US" altLang="ja-JP" sz="1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ja-JP" sz="1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Plasma waves</a:t>
            </a:r>
          </a:p>
          <a:p>
            <a:pPr>
              <a:buFontTx/>
              <a:buChar char="-"/>
            </a:pPr>
            <a:r>
              <a:rPr lang="en-US" altLang="ja-JP" sz="1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M-I coupling  via FAC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6565900" y="4595813"/>
            <a:ext cx="1812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Acceleration via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radial diffusion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4867275" y="1931988"/>
            <a:ext cx="3248005" cy="4001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whistler </a:t>
            </a:r>
            <a:r>
              <a:rPr lang="en-US" altLang="ja-JP" sz="2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 waves (kHz)</a:t>
            </a: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6556375" y="2324100"/>
            <a:ext cx="1817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Acceleration via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W-P interaction </a:t>
            </a: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6873875" y="6524625"/>
            <a:ext cx="1889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latin typeface="Times New Roman" pitchFamily="18" charset="0"/>
              </a:rPr>
              <a:t>(NASA RBSP website)</a:t>
            </a:r>
          </a:p>
        </p:txBody>
      </p:sp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5" name="Rectangle 5"/>
          <p:cNvSpPr>
            <a:spLocks noRot="1" noChangeArrowheads="1"/>
          </p:cNvSpPr>
          <p:nvPr/>
        </p:nvSpPr>
        <p:spPr bwMode="auto">
          <a:xfrm>
            <a:off x="468313" y="-228600"/>
            <a:ext cx="8207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>
                <a:latin typeface="Arial" pitchFamily="34" charset="0"/>
              </a:rPr>
              <a:t>1.  Introduction </a:t>
            </a:r>
            <a:r>
              <a:rPr lang="ja-JP" altLang="en-US" sz="2200">
                <a:latin typeface="Arial" pitchFamily="34" charset="0"/>
              </a:rPr>
              <a:t>・・・ </a:t>
            </a:r>
            <a:r>
              <a:rPr lang="en-US" altLang="ja-JP" sz="2200">
                <a:latin typeface="Arial" pitchFamily="34" charset="0"/>
              </a:rPr>
              <a:t>dynamical coupling in Geospace </a:t>
            </a:r>
          </a:p>
        </p:txBody>
      </p:sp>
      <p:sp>
        <p:nvSpPr>
          <p:cNvPr id="9226" name="Text Box 7"/>
          <p:cNvSpPr txBox="1">
            <a:spLocks noChangeArrowheads="1"/>
          </p:cNvSpPr>
          <p:nvPr/>
        </p:nvSpPr>
        <p:spPr bwMode="auto">
          <a:xfrm>
            <a:off x="1763713" y="4437063"/>
            <a:ext cx="2946400" cy="3698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RADIATION BELTS (MeV)</a:t>
            </a:r>
          </a:p>
        </p:txBody>
      </p:sp>
      <p:sp>
        <p:nvSpPr>
          <p:cNvPr id="9227" name="Text Box 8"/>
          <p:cNvSpPr txBox="1">
            <a:spLocks noChangeArrowheads="1"/>
          </p:cNvSpPr>
          <p:nvPr/>
        </p:nvSpPr>
        <p:spPr bwMode="auto">
          <a:xfrm>
            <a:off x="2124075" y="3644900"/>
            <a:ext cx="2593975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PLASMASPHERE (eV)</a:t>
            </a:r>
          </a:p>
        </p:txBody>
      </p:sp>
      <p:sp>
        <p:nvSpPr>
          <p:cNvPr id="9228" name="Text Box 6"/>
          <p:cNvSpPr txBox="1">
            <a:spLocks noChangeArrowheads="1"/>
          </p:cNvSpPr>
          <p:nvPr/>
        </p:nvSpPr>
        <p:spPr bwMode="auto">
          <a:xfrm>
            <a:off x="5099050" y="3141663"/>
            <a:ext cx="2568575" cy="376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RING CURRENT (keV)</a:t>
            </a:r>
          </a:p>
        </p:txBody>
      </p:sp>
      <p:sp>
        <p:nvSpPr>
          <p:cNvPr id="9229" name="Text Box 6"/>
          <p:cNvSpPr txBox="1">
            <a:spLocks noChangeArrowheads="1"/>
          </p:cNvSpPr>
          <p:nvPr/>
        </p:nvSpPr>
        <p:spPr bwMode="auto">
          <a:xfrm>
            <a:off x="6180138" y="1196975"/>
            <a:ext cx="204787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PLASMA SHEET </a:t>
            </a:r>
          </a:p>
        </p:txBody>
      </p:sp>
      <p:sp>
        <p:nvSpPr>
          <p:cNvPr id="9230" name="Text Box 10"/>
          <p:cNvSpPr txBox="1">
            <a:spLocks noChangeArrowheads="1"/>
          </p:cNvSpPr>
          <p:nvPr/>
        </p:nvSpPr>
        <p:spPr bwMode="auto">
          <a:xfrm>
            <a:off x="5516563" y="4252913"/>
            <a:ext cx="2655887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ULF pulsation (mHz)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2976" t="2090" r="682"/>
          <a:stretch>
            <a:fillRect/>
          </a:stretch>
        </p:blipFill>
        <p:spPr bwMode="auto">
          <a:xfrm>
            <a:off x="841375" y="1023938"/>
            <a:ext cx="64452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6" name="Rectangle 5"/>
          <p:cNvSpPr>
            <a:spLocks noRot="1" noChangeArrowheads="1"/>
          </p:cNvSpPr>
          <p:nvPr/>
        </p:nvSpPr>
        <p:spPr bwMode="auto">
          <a:xfrm>
            <a:off x="468313" y="-228600"/>
            <a:ext cx="4679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>
                <a:latin typeface="Arial" pitchFamily="34" charset="0"/>
              </a:rPr>
              <a:t>1.  Introduction </a:t>
            </a:r>
            <a:r>
              <a:rPr lang="ja-JP" altLang="en-US" sz="2200">
                <a:latin typeface="Arial" pitchFamily="34" charset="0"/>
              </a:rPr>
              <a:t>・・・ </a:t>
            </a:r>
            <a:r>
              <a:rPr lang="en-US" altLang="ja-JP" sz="2200">
                <a:latin typeface="Arial" pitchFamily="34" charset="0"/>
              </a:rPr>
              <a:t>Geospace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787900" y="3255963"/>
            <a:ext cx="2568575" cy="376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RING CURRENT (keV)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4067175" y="2806700"/>
            <a:ext cx="4067175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Van Allen RADIATION BELTS (MeV)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4427538" y="4276725"/>
            <a:ext cx="2593975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  <a:latin typeface="Arial" pitchFamily="34" charset="0"/>
              </a:rPr>
              <a:t>PLASMASPHERE (eV)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4427538" y="2851150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5375" name="Text Box 16"/>
          <p:cNvSpPr txBox="1">
            <a:spLocks noChangeArrowheads="1"/>
          </p:cNvSpPr>
          <p:nvPr/>
        </p:nvSpPr>
        <p:spPr bwMode="auto">
          <a:xfrm>
            <a:off x="5899150" y="4652963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5376" name="Text Box 17"/>
          <p:cNvSpPr txBox="1">
            <a:spLocks noChangeArrowheads="1"/>
          </p:cNvSpPr>
          <p:nvPr/>
        </p:nvSpPr>
        <p:spPr bwMode="auto">
          <a:xfrm>
            <a:off x="4141788" y="465296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378" name="Text Box 19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5379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0" name="Text Box 32"/>
          <p:cNvSpPr txBox="1">
            <a:spLocks noChangeArrowheads="1"/>
          </p:cNvSpPr>
          <p:nvPr/>
        </p:nvSpPr>
        <p:spPr bwMode="auto">
          <a:xfrm>
            <a:off x="6372225" y="26606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wave growth </a:t>
            </a:r>
          </a:p>
        </p:txBody>
      </p:sp>
      <p:sp>
        <p:nvSpPr>
          <p:cNvPr id="15381" name="Text Box 33"/>
          <p:cNvSpPr txBox="1">
            <a:spLocks noChangeArrowheads="1"/>
          </p:cNvSpPr>
          <p:nvPr/>
        </p:nvSpPr>
        <p:spPr bwMode="auto">
          <a:xfrm>
            <a:off x="6227763" y="1724025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acceleration</a:t>
            </a:r>
          </a:p>
        </p:txBody>
      </p:sp>
      <p:sp>
        <p:nvSpPr>
          <p:cNvPr id="15382" name="AutoShape 35"/>
          <p:cNvSpPr>
            <a:spLocks noChangeArrowheads="1"/>
          </p:cNvSpPr>
          <p:nvPr/>
        </p:nvSpPr>
        <p:spPr bwMode="auto">
          <a:xfrm>
            <a:off x="6227763" y="2132013"/>
            <a:ext cx="2087562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>
              <a:latin typeface="Arial" pitchFamily="34" charset="0"/>
            </a:endParaRPr>
          </a:p>
          <a:p>
            <a:pPr algn="ctr"/>
            <a:r>
              <a:rPr lang="en-US" altLang="ja-JP" sz="1800">
                <a:solidFill>
                  <a:schemeClr val="bg1"/>
                </a:solidFill>
                <a:latin typeface="Arial" pitchFamily="34" charset="0"/>
              </a:rPr>
              <a:t>whistler</a:t>
            </a:r>
          </a:p>
          <a:p>
            <a:pPr algn="ctr"/>
            <a:endParaRPr lang="en-US" altLang="ja-JP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383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4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5385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6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5387" name="AutoShape 31"/>
          <p:cNvSpPr>
            <a:spLocks noChangeArrowheads="1"/>
          </p:cNvSpPr>
          <p:nvPr/>
        </p:nvSpPr>
        <p:spPr bwMode="auto">
          <a:xfrm flipH="1" flipV="1">
            <a:off x="5940425" y="1773238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5388" name="Text Box 53"/>
          <p:cNvSpPr txBox="1">
            <a:spLocks noChangeArrowheads="1"/>
          </p:cNvSpPr>
          <p:nvPr/>
        </p:nvSpPr>
        <p:spPr bwMode="auto">
          <a:xfrm>
            <a:off x="500063" y="5500688"/>
            <a:ext cx="10001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Variations of the plasmasphere are also essential to control the acceleration conditions,</a:t>
            </a:r>
          </a:p>
          <a:p>
            <a:r>
              <a:rPr lang="en-US" altLang="ja-JP" sz="1600" b="0">
                <a:latin typeface="Arial" pitchFamily="34" charset="0"/>
              </a:rPr>
              <a:t>because the plamasphere plays as an ambient media of plasma waves.</a:t>
            </a:r>
          </a:p>
          <a:p>
            <a:endParaRPr lang="en-US" altLang="ja-JP" sz="1600" b="0">
              <a:latin typeface="Arial" pitchFamily="34" charset="0"/>
            </a:endParaRPr>
          </a:p>
          <a:p>
            <a:r>
              <a:rPr lang="en-US" altLang="ja-JP" sz="1600" b="0">
                <a:latin typeface="Arial" pitchFamily="34" charset="0"/>
              </a:rPr>
              <a:t>                                    </a:t>
            </a:r>
          </a:p>
        </p:txBody>
      </p:sp>
      <p:sp>
        <p:nvSpPr>
          <p:cNvPr id="15389" name="Text Box 54"/>
          <p:cNvSpPr txBox="1">
            <a:spLocks noChangeArrowheads="1"/>
          </p:cNvSpPr>
          <p:nvPr/>
        </p:nvSpPr>
        <p:spPr bwMode="auto">
          <a:xfrm>
            <a:off x="179388" y="692150"/>
            <a:ext cx="720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internal sources (w-p interactions)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– violation of all invariants </a:t>
            </a:r>
            <a:endParaRPr lang="ja-JP" altLang="en-US" sz="2000" b="0" u="sng">
              <a:solidFill>
                <a:srgbClr val="FFFF00"/>
              </a:solidFill>
              <a:latin typeface="Arial" pitchFamily="34" charset="0"/>
            </a:endParaRPr>
          </a:p>
        </p:txBody>
      </p:sp>
      <p:cxnSp>
        <p:nvCxnSpPr>
          <p:cNvPr id="15390" name="直線矢印コネクタ 32"/>
          <p:cNvCxnSpPr>
            <a:cxnSpLocks noChangeShapeType="1"/>
            <a:endCxn id="15387" idx="0"/>
          </p:cNvCxnSpPr>
          <p:nvPr/>
        </p:nvCxnSpPr>
        <p:spPr bwMode="auto">
          <a:xfrm flipV="1">
            <a:off x="3714750" y="2611438"/>
            <a:ext cx="2682875" cy="14605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391" name="Rectangle 55"/>
          <p:cNvSpPr>
            <a:spLocks noRot="1" noChangeArrowheads="1"/>
          </p:cNvSpPr>
          <p:nvPr/>
        </p:nvSpPr>
        <p:spPr bwMode="auto">
          <a:xfrm>
            <a:off x="250825" y="-234950"/>
            <a:ext cx="817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Internal Source via wave particle interactions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2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6121400" cy="647700"/>
          </a:xfrm>
        </p:spPr>
        <p:txBody>
          <a:bodyPr/>
          <a:lstStyle/>
          <a:p>
            <a:pPr algn="l" eaLnBrk="1" hangingPunct="1"/>
            <a:r>
              <a:rPr lang="en-US" altLang="ja-JP" sz="2200" smtClean="0">
                <a:solidFill>
                  <a:schemeClr val="tx1"/>
                </a:solidFill>
                <a:effectLst/>
                <a:latin typeface="Arial" pitchFamily="34" charset="0"/>
              </a:rPr>
              <a:t>Planned orbit – </a:t>
            </a:r>
            <a:r>
              <a:rPr lang="en-US" altLang="ja-JP" sz="1800" b="0" smtClean="0">
                <a:solidFill>
                  <a:schemeClr val="tx1"/>
                </a:solidFill>
                <a:effectLst/>
                <a:latin typeface="Arial" pitchFamily="34" charset="0"/>
              </a:rPr>
              <a:t>MLT and Pitch Angle coverage  </a:t>
            </a:r>
          </a:p>
        </p:txBody>
      </p:sp>
      <p:pic>
        <p:nvPicPr>
          <p:cNvPr id="26628" name="Picture 7" descr="ERGi31_20130215_20160201_LLR350_26500"/>
          <p:cNvPicPr>
            <a:picLocks noChangeAspect="1" noChangeArrowheads="1"/>
          </p:cNvPicPr>
          <p:nvPr/>
        </p:nvPicPr>
        <p:blipFill>
          <a:blip r:embed="rId3" cstate="print"/>
          <a:srcRect t="12000" r="5777"/>
          <a:stretch>
            <a:fillRect/>
          </a:stretch>
        </p:blipFill>
        <p:spPr bwMode="auto">
          <a:xfrm>
            <a:off x="900113" y="1268413"/>
            <a:ext cx="7124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正方形/長方形 8"/>
          <p:cNvSpPr>
            <a:spLocks noChangeArrowheads="1"/>
          </p:cNvSpPr>
          <p:nvPr/>
        </p:nvSpPr>
        <p:spPr bwMode="auto">
          <a:xfrm>
            <a:off x="1042988" y="5445125"/>
            <a:ext cx="6842125" cy="57626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630" name="テキスト ボックス 9"/>
          <p:cNvSpPr txBox="1">
            <a:spLocks noChangeArrowheads="1"/>
          </p:cNvSpPr>
          <p:nvPr/>
        </p:nvSpPr>
        <p:spPr bwMode="auto">
          <a:xfrm>
            <a:off x="1979613" y="5445125"/>
            <a:ext cx="3540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1" name="テキスト ボックス 10"/>
          <p:cNvSpPr txBox="1">
            <a:spLocks noChangeArrowheads="1"/>
          </p:cNvSpPr>
          <p:nvPr/>
        </p:nvSpPr>
        <p:spPr bwMode="auto">
          <a:xfrm>
            <a:off x="2403475" y="5445125"/>
            <a:ext cx="439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2" name="テキスト ボックス 11"/>
          <p:cNvSpPr txBox="1">
            <a:spLocks noChangeArrowheads="1"/>
          </p:cNvSpPr>
          <p:nvPr/>
        </p:nvSpPr>
        <p:spPr bwMode="auto">
          <a:xfrm>
            <a:off x="2855913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3" name="テキスト ボックス 12"/>
          <p:cNvSpPr txBox="1">
            <a:spLocks noChangeArrowheads="1"/>
          </p:cNvSpPr>
          <p:nvPr/>
        </p:nvSpPr>
        <p:spPr bwMode="auto">
          <a:xfrm>
            <a:off x="3295650" y="5445125"/>
            <a:ext cx="438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210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4" name="テキスト ボックス 13"/>
          <p:cNvSpPr txBox="1">
            <a:spLocks noChangeArrowheads="1"/>
          </p:cNvSpPr>
          <p:nvPr/>
        </p:nvSpPr>
        <p:spPr bwMode="auto">
          <a:xfrm>
            <a:off x="3741738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240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5" name="テキスト ボックス 14"/>
          <p:cNvSpPr txBox="1">
            <a:spLocks noChangeArrowheads="1"/>
          </p:cNvSpPr>
          <p:nvPr/>
        </p:nvSpPr>
        <p:spPr bwMode="auto">
          <a:xfrm>
            <a:off x="4184650" y="5445125"/>
            <a:ext cx="439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270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6" name="テキスト ボックス 15"/>
          <p:cNvSpPr txBox="1">
            <a:spLocks noChangeArrowheads="1"/>
          </p:cNvSpPr>
          <p:nvPr/>
        </p:nvSpPr>
        <p:spPr bwMode="auto">
          <a:xfrm>
            <a:off x="4637088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300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7" name="テキスト ボックス 16"/>
          <p:cNvSpPr txBox="1">
            <a:spLocks noChangeArrowheads="1"/>
          </p:cNvSpPr>
          <p:nvPr/>
        </p:nvSpPr>
        <p:spPr bwMode="auto">
          <a:xfrm>
            <a:off x="5078413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330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8" name="テキスト ボックス 17"/>
          <p:cNvSpPr txBox="1">
            <a:spLocks noChangeArrowheads="1"/>
          </p:cNvSpPr>
          <p:nvPr/>
        </p:nvSpPr>
        <p:spPr bwMode="auto">
          <a:xfrm>
            <a:off x="5529263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360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39" name="テキスト ボックス 18"/>
          <p:cNvSpPr txBox="1">
            <a:spLocks noChangeArrowheads="1"/>
          </p:cNvSpPr>
          <p:nvPr/>
        </p:nvSpPr>
        <p:spPr bwMode="auto">
          <a:xfrm>
            <a:off x="5969000" y="5445125"/>
            <a:ext cx="439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390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0" name="テキスト ボックス 19"/>
          <p:cNvSpPr txBox="1">
            <a:spLocks noChangeArrowheads="1"/>
          </p:cNvSpPr>
          <p:nvPr/>
        </p:nvSpPr>
        <p:spPr bwMode="auto">
          <a:xfrm>
            <a:off x="6421438" y="5445125"/>
            <a:ext cx="439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420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1" name="テキスト ボックス 20"/>
          <p:cNvSpPr txBox="1">
            <a:spLocks noChangeArrowheads="1"/>
          </p:cNvSpPr>
          <p:nvPr/>
        </p:nvSpPr>
        <p:spPr bwMode="auto">
          <a:xfrm>
            <a:off x="4356100" y="5732463"/>
            <a:ext cx="4746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day 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6642" name="直線矢印コネクタ 24"/>
          <p:cNvCxnSpPr>
            <a:cxnSpLocks noChangeShapeType="1"/>
          </p:cNvCxnSpPr>
          <p:nvPr/>
        </p:nvCxnSpPr>
        <p:spPr bwMode="auto">
          <a:xfrm rot="5400000">
            <a:off x="1748632" y="4258469"/>
            <a:ext cx="431800" cy="1587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6643" name="テキスト ボックス 25"/>
          <p:cNvSpPr txBox="1">
            <a:spLocks noChangeArrowheads="1"/>
          </p:cNvSpPr>
          <p:nvPr/>
        </p:nvSpPr>
        <p:spPr bwMode="auto">
          <a:xfrm>
            <a:off x="1763713" y="3814763"/>
            <a:ext cx="685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Launch </a:t>
            </a:r>
            <a:endParaRPr lang="ja-JP" altLang="en-US" sz="11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4" name="正方形/長方形 26"/>
          <p:cNvSpPr>
            <a:spLocks noChangeArrowheads="1"/>
          </p:cNvSpPr>
          <p:nvPr/>
        </p:nvSpPr>
        <p:spPr bwMode="auto">
          <a:xfrm>
            <a:off x="468313" y="1268413"/>
            <a:ext cx="1223962" cy="47529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645" name="テキスト ボックス 27"/>
          <p:cNvSpPr txBox="1">
            <a:spLocks noChangeArrowheads="1"/>
          </p:cNvSpPr>
          <p:nvPr/>
        </p:nvSpPr>
        <p:spPr bwMode="auto">
          <a:xfrm>
            <a:off x="1457325" y="5300663"/>
            <a:ext cx="2682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6" name="テキスト ボックス 28"/>
          <p:cNvSpPr txBox="1">
            <a:spLocks noChangeArrowheads="1"/>
          </p:cNvSpPr>
          <p:nvPr/>
        </p:nvSpPr>
        <p:spPr bwMode="auto">
          <a:xfrm>
            <a:off x="1460500" y="47974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7" name="テキスト ボックス 29"/>
          <p:cNvSpPr txBox="1">
            <a:spLocks noChangeArrowheads="1"/>
          </p:cNvSpPr>
          <p:nvPr/>
        </p:nvSpPr>
        <p:spPr bwMode="auto">
          <a:xfrm>
            <a:off x="1370013" y="4283075"/>
            <a:ext cx="3540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8" name="テキスト ボックス 30"/>
          <p:cNvSpPr txBox="1">
            <a:spLocks noChangeArrowheads="1"/>
          </p:cNvSpPr>
          <p:nvPr/>
        </p:nvSpPr>
        <p:spPr bwMode="auto">
          <a:xfrm>
            <a:off x="1370013" y="3744913"/>
            <a:ext cx="354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49" name="テキスト ボックス 31"/>
          <p:cNvSpPr txBox="1">
            <a:spLocks noChangeArrowheads="1"/>
          </p:cNvSpPr>
          <p:nvPr/>
        </p:nvSpPr>
        <p:spPr bwMode="auto">
          <a:xfrm>
            <a:off x="1360488" y="3275013"/>
            <a:ext cx="354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24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0" name="テキスト ボックス 32"/>
          <p:cNvSpPr txBox="1">
            <a:spLocks noChangeArrowheads="1"/>
          </p:cNvSpPr>
          <p:nvPr/>
        </p:nvSpPr>
        <p:spPr bwMode="auto">
          <a:xfrm>
            <a:off x="684213" y="4149725"/>
            <a:ext cx="711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Apogee</a:t>
            </a:r>
          </a:p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MLT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6651" name="直線コネクタ 37"/>
          <p:cNvCxnSpPr>
            <a:cxnSpLocks noChangeShapeType="1"/>
            <a:stCxn id="26647" idx="3"/>
          </p:cNvCxnSpPr>
          <p:nvPr/>
        </p:nvCxnSpPr>
        <p:spPr bwMode="auto">
          <a:xfrm flipV="1">
            <a:off x="1724025" y="4365625"/>
            <a:ext cx="5440363" cy="57150"/>
          </a:xfrm>
          <a:prstGeom prst="line">
            <a:avLst/>
          </a:prstGeom>
          <a:noFill/>
          <a:ln w="9525" algn="ctr">
            <a:solidFill>
              <a:schemeClr val="bg2"/>
            </a:solidFill>
            <a:prstDash val="dash"/>
            <a:round/>
            <a:headEnd/>
            <a:tailEnd/>
          </a:ln>
        </p:spPr>
      </p:cxnSp>
      <p:sp>
        <p:nvSpPr>
          <p:cNvPr id="26652" name="テキスト ボックス 39"/>
          <p:cNvSpPr txBox="1">
            <a:spLocks noChangeArrowheads="1"/>
          </p:cNvSpPr>
          <p:nvPr/>
        </p:nvSpPr>
        <p:spPr bwMode="auto">
          <a:xfrm>
            <a:off x="1522413" y="2684463"/>
            <a:ext cx="269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3" name="テキスト ボックス 40"/>
          <p:cNvSpPr txBox="1">
            <a:spLocks noChangeArrowheads="1"/>
          </p:cNvSpPr>
          <p:nvPr/>
        </p:nvSpPr>
        <p:spPr bwMode="auto">
          <a:xfrm>
            <a:off x="1512888" y="3065463"/>
            <a:ext cx="269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4" name="テキスト ボックス 41"/>
          <p:cNvSpPr txBox="1">
            <a:spLocks noChangeArrowheads="1"/>
          </p:cNvSpPr>
          <p:nvPr/>
        </p:nvSpPr>
        <p:spPr bwMode="auto">
          <a:xfrm>
            <a:off x="1522413" y="2306638"/>
            <a:ext cx="269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5" name="テキスト ボックス 42"/>
          <p:cNvSpPr txBox="1">
            <a:spLocks noChangeArrowheads="1"/>
          </p:cNvSpPr>
          <p:nvPr/>
        </p:nvSpPr>
        <p:spPr bwMode="auto">
          <a:xfrm>
            <a:off x="1519238" y="1960563"/>
            <a:ext cx="26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8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6" name="テキスト ボックス 43"/>
          <p:cNvSpPr txBox="1">
            <a:spLocks noChangeArrowheads="1"/>
          </p:cNvSpPr>
          <p:nvPr/>
        </p:nvSpPr>
        <p:spPr bwMode="auto">
          <a:xfrm>
            <a:off x="1428750" y="1590675"/>
            <a:ext cx="3540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7" name="テキスト ボックス 44"/>
          <p:cNvSpPr txBox="1">
            <a:spLocks noChangeArrowheads="1"/>
          </p:cNvSpPr>
          <p:nvPr/>
        </p:nvSpPr>
        <p:spPr bwMode="auto">
          <a:xfrm>
            <a:off x="1419225" y="1216025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58" name="テキスト ボックス 45"/>
          <p:cNvSpPr txBox="1">
            <a:spLocks noChangeArrowheads="1"/>
          </p:cNvSpPr>
          <p:nvPr/>
        </p:nvSpPr>
        <p:spPr bwMode="auto">
          <a:xfrm>
            <a:off x="827088" y="2287588"/>
            <a:ext cx="3127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 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6659" name="直線矢印コネクタ 47"/>
          <p:cNvCxnSpPr>
            <a:cxnSpLocks noChangeShapeType="1"/>
          </p:cNvCxnSpPr>
          <p:nvPr/>
        </p:nvCxnSpPr>
        <p:spPr bwMode="auto">
          <a:xfrm rot="5400000">
            <a:off x="2481262" y="2097088"/>
            <a:ext cx="504825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660" name="直線矢印コネクタ 50"/>
          <p:cNvCxnSpPr>
            <a:cxnSpLocks noChangeShapeType="1"/>
          </p:cNvCxnSpPr>
          <p:nvPr/>
        </p:nvCxnSpPr>
        <p:spPr bwMode="auto">
          <a:xfrm rot="5400000">
            <a:off x="4104481" y="2096294"/>
            <a:ext cx="504825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661" name="直線矢印コネクタ 55"/>
          <p:cNvCxnSpPr>
            <a:cxnSpLocks noChangeShapeType="1"/>
          </p:cNvCxnSpPr>
          <p:nvPr/>
        </p:nvCxnSpPr>
        <p:spPr bwMode="auto">
          <a:xfrm rot="5400000">
            <a:off x="5831681" y="2105819"/>
            <a:ext cx="504825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662" name="テキスト ボックス 56"/>
          <p:cNvSpPr txBox="1">
            <a:spLocks noChangeArrowheads="1"/>
          </p:cNvSpPr>
          <p:nvPr/>
        </p:nvSpPr>
        <p:spPr bwMode="auto">
          <a:xfrm>
            <a:off x="2124075" y="1412875"/>
            <a:ext cx="1430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Apogee</a:t>
            </a:r>
            <a:r>
              <a:rPr lang="ja-JP" altLang="en-US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1200" b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(equator at dawn)</a:t>
            </a:r>
          </a:p>
        </p:txBody>
      </p:sp>
      <p:sp>
        <p:nvSpPr>
          <p:cNvPr id="26663" name="テキスト ボックス 58"/>
          <p:cNvSpPr txBox="1">
            <a:spLocks noChangeArrowheads="1"/>
          </p:cNvSpPr>
          <p:nvPr/>
        </p:nvSpPr>
        <p:spPr bwMode="auto">
          <a:xfrm>
            <a:off x="3779838" y="1412875"/>
            <a:ext cx="1474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Apogee</a:t>
            </a:r>
          </a:p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(equator at dusk)</a:t>
            </a:r>
            <a:r>
              <a:rPr lang="ja-JP" altLang="en-US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1200" b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64" name="テキスト ボックス 59"/>
          <p:cNvSpPr txBox="1">
            <a:spLocks noChangeArrowheads="1"/>
          </p:cNvSpPr>
          <p:nvPr/>
        </p:nvSpPr>
        <p:spPr bwMode="auto">
          <a:xfrm>
            <a:off x="5292725" y="1412875"/>
            <a:ext cx="1692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Apogee</a:t>
            </a:r>
          </a:p>
          <a:p>
            <a:r>
              <a:rPr lang="en-US" altLang="ja-JP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(equator noon-dawn)</a:t>
            </a:r>
            <a:r>
              <a:rPr lang="ja-JP" altLang="en-US" sz="12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1200" b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65" name="正方形/長方形 62"/>
          <p:cNvSpPr>
            <a:spLocks noChangeArrowheads="1"/>
          </p:cNvSpPr>
          <p:nvPr/>
        </p:nvSpPr>
        <p:spPr bwMode="auto">
          <a:xfrm>
            <a:off x="7380288" y="1268413"/>
            <a:ext cx="1295400" cy="47529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666" name="テキスト ボックス 63"/>
          <p:cNvSpPr txBox="1">
            <a:spLocks noChangeArrowheads="1"/>
          </p:cNvSpPr>
          <p:nvPr/>
        </p:nvSpPr>
        <p:spPr bwMode="auto">
          <a:xfrm>
            <a:off x="7254875" y="2060575"/>
            <a:ext cx="355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67" name="テキスト ボックス 64"/>
          <p:cNvSpPr txBox="1">
            <a:spLocks noChangeArrowheads="1"/>
          </p:cNvSpPr>
          <p:nvPr/>
        </p:nvSpPr>
        <p:spPr bwMode="auto">
          <a:xfrm>
            <a:off x="7256463" y="2374900"/>
            <a:ext cx="3540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68" name="テキスト ボックス 65"/>
          <p:cNvSpPr txBox="1">
            <a:spLocks noChangeArrowheads="1"/>
          </p:cNvSpPr>
          <p:nvPr/>
        </p:nvSpPr>
        <p:spPr bwMode="auto">
          <a:xfrm>
            <a:off x="7327900" y="2719388"/>
            <a:ext cx="2682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69" name="テキスト ボックス 66"/>
          <p:cNvSpPr txBox="1">
            <a:spLocks noChangeArrowheads="1"/>
          </p:cNvSpPr>
          <p:nvPr/>
        </p:nvSpPr>
        <p:spPr bwMode="auto">
          <a:xfrm>
            <a:off x="7265988" y="1711325"/>
            <a:ext cx="3540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90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70" name="テキスト ボックス 67"/>
          <p:cNvSpPr txBox="1">
            <a:spLocks noChangeArrowheads="1"/>
          </p:cNvSpPr>
          <p:nvPr/>
        </p:nvSpPr>
        <p:spPr bwMode="auto">
          <a:xfrm>
            <a:off x="7380288" y="1484313"/>
            <a:ext cx="10382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Equatrial PA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71" name="テキスト ボックス 38"/>
          <p:cNvSpPr txBox="1">
            <a:spLocks noChangeArrowheads="1"/>
          </p:cNvSpPr>
          <p:nvPr/>
        </p:nvSpPr>
        <p:spPr bwMode="auto">
          <a:xfrm>
            <a:off x="7164388" y="4221163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noon 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72" name="テキスト ボックス 60"/>
          <p:cNvSpPr txBox="1">
            <a:spLocks noChangeArrowheads="1"/>
          </p:cNvSpPr>
          <p:nvPr/>
        </p:nvSpPr>
        <p:spPr bwMode="auto">
          <a:xfrm>
            <a:off x="7173913" y="4808538"/>
            <a:ext cx="549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dawn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73" name="テキスト ボックス 61"/>
          <p:cNvSpPr txBox="1">
            <a:spLocks noChangeArrowheads="1"/>
          </p:cNvSpPr>
          <p:nvPr/>
        </p:nvSpPr>
        <p:spPr bwMode="auto">
          <a:xfrm>
            <a:off x="7170738" y="3716338"/>
            <a:ext cx="5095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dusk</a:t>
            </a:r>
            <a:endParaRPr lang="ja-JP" altLang="en-US" sz="1200" b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無題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81153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22275" y="1052513"/>
            <a:ext cx="5211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1800" b="0">
                <a:latin typeface="Arial" pitchFamily="34" charset="0"/>
                <a:cs typeface="Arial" pitchFamily="34" charset="0"/>
              </a:rPr>
              <a:t>Size: 0.95 m X 0.95 m X 1.705 m (w/o projection)</a:t>
            </a:r>
          </a:p>
          <a:p>
            <a:pPr eaLnBrk="0" hangingPunct="0"/>
            <a:r>
              <a:rPr kumimoji="0" lang="en-US" altLang="ja-JP" sz="1800" b="0">
                <a:latin typeface="Arial" pitchFamily="34" charset="0"/>
                <a:cs typeface="Arial" pitchFamily="34" charset="0"/>
              </a:rPr>
              <a:t>Weight: 350 kg</a:t>
            </a:r>
          </a:p>
          <a:p>
            <a:pPr eaLnBrk="0" hangingPunct="0"/>
            <a:r>
              <a:rPr kumimoji="0" lang="en-US" altLang="ja-JP" sz="1800" b="0">
                <a:latin typeface="Arial" pitchFamily="34" charset="0"/>
                <a:cs typeface="Arial" pitchFamily="34" charset="0"/>
              </a:rPr>
              <a:t>Spin: Sun-oriented spin (7.5 RPM)</a:t>
            </a:r>
          </a:p>
          <a:p>
            <a:pPr eaLnBrk="0" hangingPunct="0"/>
            <a:r>
              <a:rPr kumimoji="0" lang="en-US" altLang="ja-JP" sz="1800" b="0">
                <a:latin typeface="Arial" pitchFamily="34" charset="0"/>
                <a:cs typeface="Arial" pitchFamily="34" charset="0"/>
              </a:rPr>
              <a:t>Attitude accuracy: less than 0.5 deg (star sensor)</a:t>
            </a: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6121400" cy="647700"/>
          </a:xfrm>
        </p:spPr>
        <p:txBody>
          <a:bodyPr/>
          <a:lstStyle/>
          <a:p>
            <a:pPr algn="l" eaLnBrk="1" hangingPunct="1"/>
            <a:r>
              <a:rPr lang="en-US" altLang="ja-JP" sz="2200" smtClean="0">
                <a:solidFill>
                  <a:schemeClr val="tx1"/>
                </a:solidFill>
                <a:effectLst/>
                <a:latin typeface="Arial" pitchFamily="34" charset="0"/>
              </a:rPr>
              <a:t>Appearance of the </a:t>
            </a:r>
            <a:r>
              <a:rPr lang="en-US" altLang="ja-JP" sz="2200" i="1" smtClean="0">
                <a:solidFill>
                  <a:schemeClr val="tx1"/>
                </a:solidFill>
                <a:effectLst/>
                <a:latin typeface="Britannic Bold" pitchFamily="34" charset="0"/>
              </a:rPr>
              <a:t>ERG</a:t>
            </a:r>
            <a:r>
              <a:rPr lang="en-US" altLang="ja-JP" sz="2200" smtClean="0">
                <a:solidFill>
                  <a:schemeClr val="tx1"/>
                </a:solidFill>
                <a:effectLst/>
                <a:latin typeface="Arial" pitchFamily="34" charset="0"/>
              </a:rPr>
              <a:t> satellite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Collaboration with RBSP (ERG-pre launch phase)</a:t>
            </a:r>
            <a:endParaRPr lang="en-US" altLang="ja-JP" sz="1800" b="0" dirty="0">
              <a:latin typeface="Arial" charset="0"/>
            </a:endParaRPr>
          </a:p>
        </p:txBody>
      </p:sp>
      <p:sp>
        <p:nvSpPr>
          <p:cNvPr id="37892" name="Rectangle 13"/>
          <p:cNvSpPr>
            <a:spLocks noChangeArrowheads="1"/>
          </p:cNvSpPr>
          <p:nvPr/>
        </p:nvSpPr>
        <p:spPr bwMode="auto">
          <a:xfrm>
            <a:off x="179388" y="549275"/>
            <a:ext cx="8964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Comparative study between the simulations and the RBSP observations 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1484313"/>
            <a:ext cx="28638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4508500"/>
            <a:ext cx="2236787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テキスト ボックス 16"/>
          <p:cNvSpPr txBox="1">
            <a:spLocks noChangeArrowheads="1"/>
          </p:cNvSpPr>
          <p:nvPr/>
        </p:nvSpPr>
        <p:spPr bwMode="auto">
          <a:xfrm>
            <a:off x="1403350" y="3573463"/>
            <a:ext cx="5905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Self-consistent fast mode wave simulation is important to understand the shock accelerations of MeV electrons.</a:t>
            </a:r>
          </a:p>
        </p:txBody>
      </p:sp>
      <p:sp>
        <p:nvSpPr>
          <p:cNvPr id="37896" name="Rectangle 13"/>
          <p:cNvSpPr>
            <a:spLocks noChangeArrowheads="1"/>
          </p:cNvSpPr>
          <p:nvPr/>
        </p:nvSpPr>
        <p:spPr bwMode="auto">
          <a:xfrm>
            <a:off x="179388" y="1052513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 u="sng">
                <a:solidFill>
                  <a:srgbClr val="FFFF00"/>
                </a:solidFill>
                <a:latin typeface="Calibri" pitchFamily="34" charset="0"/>
              </a:rPr>
              <a:t>Evolution of plasma flow and current (RC and FAC)</a:t>
            </a:r>
          </a:p>
        </p:txBody>
      </p:sp>
      <p:pic>
        <p:nvPicPr>
          <p:cNvPr id="378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412875"/>
            <a:ext cx="29384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Rectangle 13"/>
          <p:cNvSpPr>
            <a:spLocks noChangeArrowheads="1"/>
          </p:cNvSpPr>
          <p:nvPr/>
        </p:nvSpPr>
        <p:spPr bwMode="auto">
          <a:xfrm>
            <a:off x="5148263" y="1052513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 u="sng">
                <a:solidFill>
                  <a:srgbClr val="FFFF00"/>
                </a:solidFill>
                <a:latin typeface="Calibri" pitchFamily="34" charset="0"/>
              </a:rPr>
              <a:t>Evolution of MHD mode waves </a:t>
            </a:r>
          </a:p>
        </p:txBody>
      </p:sp>
      <p:sp>
        <p:nvSpPr>
          <p:cNvPr id="37899" name="Rectangle 13"/>
          <p:cNvSpPr>
            <a:spLocks noChangeArrowheads="1"/>
          </p:cNvSpPr>
          <p:nvPr/>
        </p:nvSpPr>
        <p:spPr bwMode="auto">
          <a:xfrm>
            <a:off x="684213" y="4149725"/>
            <a:ext cx="5327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 u="sng">
                <a:solidFill>
                  <a:srgbClr val="FFFF00"/>
                </a:solidFill>
                <a:latin typeface="Calibri" pitchFamily="34" charset="0"/>
              </a:rPr>
              <a:t>Spatial / pitch angle distribution of energetic particles </a:t>
            </a:r>
          </a:p>
        </p:txBody>
      </p:sp>
      <p:sp>
        <p:nvSpPr>
          <p:cNvPr id="37900" name="テキスト ボックス 16"/>
          <p:cNvSpPr txBox="1">
            <a:spLocks noChangeArrowheads="1"/>
          </p:cNvSpPr>
          <p:nvPr/>
        </p:nvSpPr>
        <p:spPr bwMode="auto">
          <a:xfrm>
            <a:off x="3779838" y="5661025"/>
            <a:ext cx="59055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Simulation in the realistic magnetic field is important</a:t>
            </a:r>
          </a:p>
          <a:p>
            <a:r>
              <a:rPr lang="en-US" altLang="ja-JP" sz="14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 understand the dynamics of the trapped particle. </a:t>
            </a:r>
          </a:p>
          <a:p>
            <a:r>
              <a:rPr lang="en-US" altLang="ja-JP" sz="14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e.g., pitch angle distributions at different positions.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Collaboration with RBSP (ERG-pre launch phase)</a:t>
            </a:r>
            <a:endParaRPr lang="en-US" altLang="ja-JP" sz="1800" b="0" dirty="0">
              <a:latin typeface="Arial" charset="0"/>
            </a:endParaRPr>
          </a:p>
        </p:txBody>
      </p:sp>
      <p:sp>
        <p:nvSpPr>
          <p:cNvPr id="38916" name="Rectangle 13"/>
          <p:cNvSpPr>
            <a:spLocks noChangeArrowheads="1"/>
          </p:cNvSpPr>
          <p:nvPr/>
        </p:nvSpPr>
        <p:spPr bwMode="auto">
          <a:xfrm>
            <a:off x="179388" y="549275"/>
            <a:ext cx="8964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Coordinated studies with the Akebono satellite 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25900"/>
            <a:ext cx="36115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098925"/>
            <a:ext cx="3455988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テキスト ボックス 21"/>
          <p:cNvSpPr txBox="1">
            <a:spLocks noChangeArrowheads="1"/>
          </p:cNvSpPr>
          <p:nvPr/>
        </p:nvSpPr>
        <p:spPr bwMode="auto">
          <a:xfrm>
            <a:off x="250825" y="2492375"/>
            <a:ext cx="5616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Coordinated observations between the equatorial plane and middle-latitudes.</a:t>
            </a:r>
          </a:p>
        </p:txBody>
      </p:sp>
      <p:sp>
        <p:nvSpPr>
          <p:cNvPr id="38920" name="Rectangle 13"/>
          <p:cNvSpPr>
            <a:spLocks noChangeArrowheads="1"/>
          </p:cNvSpPr>
          <p:nvPr/>
        </p:nvSpPr>
        <p:spPr bwMode="auto">
          <a:xfrm>
            <a:off x="468313" y="981075"/>
            <a:ext cx="8963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  - wave observations </a:t>
            </a:r>
            <a:r>
              <a:rPr lang="en-US" altLang="ja-JP" sz="1600" b="0">
                <a:latin typeface="Arial" pitchFamily="34" charset="0"/>
              </a:rPr>
              <a:t>(1 Hz – 5000 kHz)</a:t>
            </a:r>
          </a:p>
          <a:p>
            <a:r>
              <a:rPr lang="en-US" altLang="ja-JP" sz="1600" b="0">
                <a:latin typeface="Arial" pitchFamily="34" charset="0"/>
              </a:rPr>
              <a:t>  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- energetic electrons </a:t>
            </a:r>
            <a:r>
              <a:rPr lang="en-US" altLang="ja-JP" sz="1600" b="0">
                <a:latin typeface="Arial" pitchFamily="34" charset="0"/>
              </a:rPr>
              <a:t>(300keV, 900 keV, 2500 keV)</a:t>
            </a:r>
          </a:p>
        </p:txBody>
      </p:sp>
      <p:sp>
        <p:nvSpPr>
          <p:cNvPr id="38921" name="テキスト ボックス 21"/>
          <p:cNvSpPr txBox="1">
            <a:spLocks noChangeArrowheads="1"/>
          </p:cNvSpPr>
          <p:nvPr/>
        </p:nvSpPr>
        <p:spPr bwMode="auto">
          <a:xfrm>
            <a:off x="539750" y="3667125"/>
            <a:ext cx="3802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 u="sng">
                <a:solidFill>
                  <a:srgbClr val="FFFF00"/>
                </a:solidFill>
                <a:latin typeface="Calibri" pitchFamily="34" charset="0"/>
              </a:rPr>
              <a:t>Plasma wave observations (1Hz -5000 kHz)</a:t>
            </a:r>
          </a:p>
        </p:txBody>
      </p:sp>
      <p:sp>
        <p:nvSpPr>
          <p:cNvPr id="38922" name="テキスト ボックス 21"/>
          <p:cNvSpPr txBox="1">
            <a:spLocks noChangeArrowheads="1"/>
          </p:cNvSpPr>
          <p:nvPr/>
        </p:nvSpPr>
        <p:spPr bwMode="auto">
          <a:xfrm>
            <a:off x="2555875" y="6475413"/>
            <a:ext cx="2009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Tadokoro et al., 2009 </a:t>
            </a:r>
          </a:p>
        </p:txBody>
      </p:sp>
      <p:sp>
        <p:nvSpPr>
          <p:cNvPr id="38923" name="テキスト ボックス 21"/>
          <p:cNvSpPr txBox="1">
            <a:spLocks noChangeArrowheads="1"/>
          </p:cNvSpPr>
          <p:nvPr/>
        </p:nvSpPr>
        <p:spPr bwMode="auto">
          <a:xfrm>
            <a:off x="4859338" y="3667125"/>
            <a:ext cx="17986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 u="sng">
                <a:solidFill>
                  <a:srgbClr val="FFFF00"/>
                </a:solidFill>
                <a:latin typeface="Calibri" pitchFamily="34" charset="0"/>
              </a:rPr>
              <a:t>Radiation Monitor </a:t>
            </a:r>
          </a:p>
        </p:txBody>
      </p:sp>
      <p:sp>
        <p:nvSpPr>
          <p:cNvPr id="38924" name="テキスト ボックス 24"/>
          <p:cNvSpPr txBox="1">
            <a:spLocks noChangeArrowheads="1"/>
          </p:cNvSpPr>
          <p:nvPr/>
        </p:nvSpPr>
        <p:spPr bwMode="auto">
          <a:xfrm>
            <a:off x="5003800" y="6186488"/>
            <a:ext cx="1066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&gt;2500 keV</a:t>
            </a:r>
          </a:p>
        </p:txBody>
      </p:sp>
      <p:sp>
        <p:nvSpPr>
          <p:cNvPr id="38925" name="テキスト ボックス 25"/>
          <p:cNvSpPr txBox="1">
            <a:spLocks noChangeArrowheads="1"/>
          </p:cNvSpPr>
          <p:nvPr/>
        </p:nvSpPr>
        <p:spPr bwMode="auto">
          <a:xfrm>
            <a:off x="6156325" y="6186488"/>
            <a:ext cx="860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950 keV</a:t>
            </a:r>
          </a:p>
        </p:txBody>
      </p:sp>
      <p:sp>
        <p:nvSpPr>
          <p:cNvPr id="38926" name="テキスト ボックス 27"/>
          <p:cNvSpPr txBox="1">
            <a:spLocks noChangeArrowheads="1"/>
          </p:cNvSpPr>
          <p:nvPr/>
        </p:nvSpPr>
        <p:spPr bwMode="auto">
          <a:xfrm>
            <a:off x="7380288" y="6186488"/>
            <a:ext cx="860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300 keV</a:t>
            </a:r>
          </a:p>
        </p:txBody>
      </p:sp>
      <p:pic>
        <p:nvPicPr>
          <p:cNvPr id="38927" name="Picture 2"/>
          <p:cNvPicPr>
            <a:picLocks noChangeAspect="1" noChangeArrowheads="1"/>
          </p:cNvPicPr>
          <p:nvPr/>
        </p:nvPicPr>
        <p:blipFill>
          <a:blip r:embed="rId5" cstate="print"/>
          <a:srcRect t="67973"/>
          <a:stretch>
            <a:fillRect/>
          </a:stretch>
        </p:blipFill>
        <p:spPr bwMode="auto">
          <a:xfrm>
            <a:off x="6156325" y="1123950"/>
            <a:ext cx="230346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テキスト ボックス 29"/>
          <p:cNvSpPr txBox="1">
            <a:spLocks noChangeArrowheads="1"/>
          </p:cNvSpPr>
          <p:nvPr/>
        </p:nvSpPr>
        <p:spPr bwMode="auto">
          <a:xfrm>
            <a:off x="7451725" y="3357563"/>
            <a:ext cx="1519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Seki et al., 2005</a:t>
            </a:r>
          </a:p>
        </p:txBody>
      </p:sp>
      <p:sp>
        <p:nvSpPr>
          <p:cNvPr id="38929" name="テキスト ボックス 30"/>
          <p:cNvSpPr txBox="1">
            <a:spLocks noChangeArrowheads="1"/>
          </p:cNvSpPr>
          <p:nvPr/>
        </p:nvSpPr>
        <p:spPr bwMode="auto">
          <a:xfrm>
            <a:off x="7596188" y="1628775"/>
            <a:ext cx="7413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0">
                <a:solidFill>
                  <a:srgbClr val="FF0000"/>
                </a:solidFill>
                <a:latin typeface="Calibri" pitchFamily="34" charset="0"/>
              </a:rPr>
              <a:t>Akebono</a:t>
            </a:r>
          </a:p>
        </p:txBody>
      </p:sp>
      <p:sp>
        <p:nvSpPr>
          <p:cNvPr id="32" name="テキスト ボックス 31"/>
          <p:cNvSpPr txBox="1">
            <a:spLocks noChangeArrowheads="1"/>
          </p:cNvSpPr>
          <p:nvPr/>
        </p:nvSpPr>
        <p:spPr bwMode="auto">
          <a:xfrm>
            <a:off x="6516688" y="2349500"/>
            <a:ext cx="987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b="0" dirty="0">
                <a:solidFill>
                  <a:schemeClr val="bg1">
                    <a:lumMod val="40000"/>
                    <a:lumOff val="60000"/>
                  </a:schemeClr>
                </a:solidFill>
                <a:latin typeface="Calibri" pitchFamily="34" charset="0"/>
                <a:ea typeface="ＭＳ Ｐゴシック" charset="-128"/>
              </a:rPr>
              <a:t>CRRES--RBSP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427538" y="2851150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6399" name="Text Box 16"/>
          <p:cNvSpPr txBox="1">
            <a:spLocks noChangeArrowheads="1"/>
          </p:cNvSpPr>
          <p:nvPr/>
        </p:nvSpPr>
        <p:spPr bwMode="auto">
          <a:xfrm>
            <a:off x="5899150" y="4652963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4141788" y="465296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6403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04" name="Text Box 32"/>
          <p:cNvSpPr txBox="1">
            <a:spLocks noChangeArrowheads="1"/>
          </p:cNvSpPr>
          <p:nvPr/>
        </p:nvSpPr>
        <p:spPr bwMode="auto">
          <a:xfrm>
            <a:off x="6372225" y="26606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wave growth </a:t>
            </a:r>
          </a:p>
        </p:txBody>
      </p:sp>
      <p:sp>
        <p:nvSpPr>
          <p:cNvPr id="16405" name="Text Box 33"/>
          <p:cNvSpPr txBox="1">
            <a:spLocks noChangeArrowheads="1"/>
          </p:cNvSpPr>
          <p:nvPr/>
        </p:nvSpPr>
        <p:spPr bwMode="auto">
          <a:xfrm>
            <a:off x="6227763" y="1724025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acceleration</a:t>
            </a:r>
          </a:p>
        </p:txBody>
      </p:sp>
      <p:sp>
        <p:nvSpPr>
          <p:cNvPr id="16406" name="AutoShape 35"/>
          <p:cNvSpPr>
            <a:spLocks noChangeArrowheads="1"/>
          </p:cNvSpPr>
          <p:nvPr/>
        </p:nvSpPr>
        <p:spPr bwMode="auto">
          <a:xfrm>
            <a:off x="6227763" y="2132013"/>
            <a:ext cx="2087562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>
              <a:latin typeface="Arial" pitchFamily="34" charset="0"/>
            </a:endParaRPr>
          </a:p>
          <a:p>
            <a:pPr algn="ctr"/>
            <a:r>
              <a:rPr lang="en-US" altLang="ja-JP" sz="1800">
                <a:solidFill>
                  <a:schemeClr val="bg1"/>
                </a:solidFill>
                <a:latin typeface="Arial" pitchFamily="34" charset="0"/>
              </a:rPr>
              <a:t>whistler</a:t>
            </a:r>
          </a:p>
          <a:p>
            <a:pPr algn="ctr"/>
            <a:endParaRPr lang="en-US" altLang="ja-JP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407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08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6409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10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6411" name="AutoShape 31"/>
          <p:cNvSpPr>
            <a:spLocks noChangeArrowheads="1"/>
          </p:cNvSpPr>
          <p:nvPr/>
        </p:nvSpPr>
        <p:spPr bwMode="auto">
          <a:xfrm flipH="1" flipV="1">
            <a:off x="5940425" y="1773238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36525" y="5430838"/>
            <a:ext cx="56499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Cross-Energy Coupling</a:t>
            </a:r>
            <a:r>
              <a:rPr lang="en-US" altLang="ja-JP" sz="1600" b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1600" b="0" dirty="0">
                <a:latin typeface="Arial" charset="0"/>
              </a:rPr>
              <a:t>between particles of widely differing </a:t>
            </a:r>
            <a:endParaRPr lang="en-US" altLang="ja-JP" sz="1600" b="0" dirty="0" smtClean="0">
              <a:latin typeface="Arial" charset="0"/>
            </a:endParaRPr>
          </a:p>
          <a:p>
            <a:pPr>
              <a:defRPr/>
            </a:pPr>
            <a:r>
              <a:rPr lang="en-US" altLang="ja-JP" sz="1600" b="0" dirty="0" smtClean="0">
                <a:latin typeface="Arial" charset="0"/>
              </a:rPr>
              <a:t>energies over  6 orders via wave-particle interactions is </a:t>
            </a:r>
          </a:p>
          <a:p>
            <a:pPr>
              <a:defRPr/>
            </a:pPr>
            <a:r>
              <a:rPr lang="en-US" altLang="ja-JP" sz="1600" b="0" dirty="0" smtClean="0">
                <a:latin typeface="Arial" charset="0"/>
              </a:rPr>
              <a:t>important to generate relativistic electrons in the inner </a:t>
            </a:r>
          </a:p>
          <a:p>
            <a:pPr>
              <a:defRPr/>
            </a:pPr>
            <a:r>
              <a:rPr lang="en-US" altLang="ja-JP" sz="1600" b="0" dirty="0" smtClean="0">
                <a:latin typeface="Arial" charset="0"/>
              </a:rPr>
              <a:t>magnetosphere</a:t>
            </a:r>
            <a:r>
              <a:rPr lang="en-US" altLang="ja-JP" sz="1600" b="0" dirty="0">
                <a:latin typeface="Arial" charset="0"/>
              </a:rPr>
              <a:t>.</a:t>
            </a:r>
          </a:p>
          <a:p>
            <a:pPr>
              <a:defRPr/>
            </a:pPr>
            <a:endParaRPr lang="en-US" altLang="ja-JP" sz="1600" b="0" dirty="0">
              <a:latin typeface="Arial" charset="0"/>
            </a:endParaRPr>
          </a:p>
          <a:p>
            <a:pPr>
              <a:defRPr/>
            </a:pPr>
            <a:endParaRPr lang="en-US" altLang="ja-JP" sz="1600" b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13" name="Text Box 54"/>
          <p:cNvSpPr txBox="1">
            <a:spLocks noChangeArrowheads="1"/>
          </p:cNvSpPr>
          <p:nvPr/>
        </p:nvSpPr>
        <p:spPr bwMode="auto">
          <a:xfrm>
            <a:off x="179388" y="692150"/>
            <a:ext cx="4341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internal sources (w-p interactions)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</a:p>
        </p:txBody>
      </p:sp>
      <p:pic>
        <p:nvPicPr>
          <p:cNvPr id="16414" name="Picture 3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5724525" y="4040188"/>
            <a:ext cx="292417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5" name="テキスト ボックス 30"/>
          <p:cNvSpPr txBox="1">
            <a:spLocks noChangeArrowheads="1"/>
          </p:cNvSpPr>
          <p:nvPr/>
        </p:nvSpPr>
        <p:spPr bwMode="auto">
          <a:xfrm>
            <a:off x="7524750" y="6021388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solidFill>
                  <a:srgbClr val="FF0000"/>
                </a:solidFill>
                <a:latin typeface="Times" pitchFamily="18" charset="0"/>
              </a:rPr>
              <a:t>PSD profile</a:t>
            </a:r>
            <a:endParaRPr lang="ja-JP" altLang="en-US" sz="1400" b="0">
              <a:solidFill>
                <a:srgbClr val="FF0000"/>
              </a:solidFill>
              <a:latin typeface="Times" pitchFamily="18" charset="0"/>
            </a:endParaRPr>
          </a:p>
        </p:txBody>
      </p:sp>
      <p:cxnSp>
        <p:nvCxnSpPr>
          <p:cNvPr id="16416" name="直線矢印コネクタ 32"/>
          <p:cNvCxnSpPr>
            <a:cxnSpLocks noChangeShapeType="1"/>
          </p:cNvCxnSpPr>
          <p:nvPr/>
        </p:nvCxnSpPr>
        <p:spPr bwMode="auto">
          <a:xfrm flipV="1">
            <a:off x="3714750" y="2611438"/>
            <a:ext cx="2682875" cy="14605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417" name="Rectangle 55"/>
          <p:cNvSpPr>
            <a:spLocks noRot="1" noChangeArrowheads="1"/>
          </p:cNvSpPr>
          <p:nvPr/>
        </p:nvSpPr>
        <p:spPr bwMode="auto">
          <a:xfrm>
            <a:off x="250825" y="-234950"/>
            <a:ext cx="817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Internal Source via wave particle interactions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643438" y="1928813"/>
          <a:ext cx="3398837" cy="852487"/>
        </p:xfrm>
        <a:graphic>
          <a:graphicData uri="http://schemas.openxmlformats.org/presentationml/2006/ole">
            <p:oleObj spid="_x0000_s172034" r:id="rId4" imgW="1714500" imgH="431800" progId="Equation.3">
              <p:embed/>
            </p:oleObj>
          </a:graphicData>
        </a:graphic>
      </p:graphicFrame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1138238" y="2357438"/>
            <a:ext cx="2514600" cy="2122487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86725" name="AutoShape 5" descr="60%"/>
          <p:cNvSpPr>
            <a:spLocks noChangeArrowheads="1"/>
          </p:cNvSpPr>
          <p:nvPr/>
        </p:nvSpPr>
        <p:spPr bwMode="auto">
          <a:xfrm flipH="1">
            <a:off x="2967038" y="3205163"/>
            <a:ext cx="1028700" cy="5889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pattFill prst="pct60">
            <a:fgClr>
              <a:srgbClr val="000000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86726" name="Oval 6"/>
          <p:cNvSpPr>
            <a:spLocks noChangeArrowheads="1"/>
          </p:cNvSpPr>
          <p:nvPr/>
        </p:nvSpPr>
        <p:spPr bwMode="auto">
          <a:xfrm>
            <a:off x="1023938" y="2840038"/>
            <a:ext cx="1714500" cy="12969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871538" y="4518025"/>
            <a:ext cx="3429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kumimoji="0" lang="en-US" altLang="ja-JP" sz="1800" b="0">
                <a:solidFill>
                  <a:srgbClr val="FFFF00"/>
                </a:solidFill>
                <a:ea typeface="ＭＳ 明朝" pitchFamily="17" charset="-128"/>
              </a:rPr>
              <a:t>diffusion / betatron acceleration</a:t>
            </a:r>
          </a:p>
        </p:txBody>
      </p:sp>
      <p:sp>
        <p:nvSpPr>
          <p:cNvPr id="286728" name="Oval 8"/>
          <p:cNvSpPr>
            <a:spLocks noChangeArrowheads="1"/>
          </p:cNvSpPr>
          <p:nvPr/>
        </p:nvSpPr>
        <p:spPr bwMode="auto">
          <a:xfrm>
            <a:off x="1023938" y="2719388"/>
            <a:ext cx="1943100" cy="1531937"/>
          </a:xfrm>
          <a:prstGeom prst="ellipse">
            <a:avLst/>
          </a:prstGeom>
          <a:solidFill>
            <a:srgbClr val="00FFFF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86729" name="Oval 9"/>
          <p:cNvSpPr>
            <a:spLocks noChangeArrowheads="1"/>
          </p:cNvSpPr>
          <p:nvPr/>
        </p:nvSpPr>
        <p:spPr bwMode="auto">
          <a:xfrm>
            <a:off x="1252538" y="3082925"/>
            <a:ext cx="1028700" cy="825500"/>
          </a:xfrm>
          <a:prstGeom prst="ellipse">
            <a:avLst/>
          </a:prstGeom>
          <a:solidFill>
            <a:srgbClr val="FF99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86730" name="Oval 10"/>
          <p:cNvSpPr>
            <a:spLocks noChangeArrowheads="1"/>
          </p:cNvSpPr>
          <p:nvPr/>
        </p:nvSpPr>
        <p:spPr bwMode="auto">
          <a:xfrm>
            <a:off x="566738" y="2962275"/>
            <a:ext cx="1028700" cy="106045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4143375" y="1500188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kumimoji="0" lang="en-US" altLang="ja-JP" sz="2000" b="0">
                <a:solidFill>
                  <a:srgbClr val="FFFF00"/>
                </a:solidFill>
                <a:ea typeface="ＭＳ 明朝" pitchFamily="17" charset="-128"/>
              </a:rPr>
              <a:t>radial diffusion model</a:t>
            </a:r>
          </a:p>
        </p:txBody>
      </p:sp>
      <p:sp>
        <p:nvSpPr>
          <p:cNvPr id="1035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36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9393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Radial diffusion model for particle transportation </a:t>
            </a:r>
          </a:p>
        </p:txBody>
      </p:sp>
      <p:sp>
        <p:nvSpPr>
          <p:cNvPr id="1037" name="Text Box 34"/>
          <p:cNvSpPr txBox="1">
            <a:spLocks noChangeArrowheads="1"/>
          </p:cNvSpPr>
          <p:nvPr/>
        </p:nvSpPr>
        <p:spPr bwMode="auto">
          <a:xfrm>
            <a:off x="285750" y="857250"/>
            <a:ext cx="847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Random resonance is modeled as diffusive process. The Fokker-Planck equation</a:t>
            </a:r>
          </a:p>
          <a:p>
            <a:r>
              <a:rPr lang="en-US" altLang="ja-JP" sz="1800" b="0">
                <a:latin typeface="Arial" pitchFamily="34" charset="0"/>
              </a:rPr>
              <a:t>for the phase space diffusion has been used for the modeling.</a:t>
            </a:r>
          </a:p>
        </p:txBody>
      </p:sp>
      <p:pic>
        <p:nvPicPr>
          <p:cNvPr id="1038" name="Picture 3"/>
          <p:cNvPicPr>
            <a:picLocks noChangeAspect="1" noChangeArrowheads="1"/>
          </p:cNvPicPr>
          <p:nvPr/>
        </p:nvPicPr>
        <p:blipFill>
          <a:blip r:embed="rId5" cstate="print"/>
          <a:srcRect t="-247" b="50000"/>
          <a:stretch>
            <a:fillRect/>
          </a:stretch>
        </p:blipFill>
        <p:spPr bwMode="auto">
          <a:xfrm>
            <a:off x="4857750" y="2997200"/>
            <a:ext cx="29543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9"/>
          <p:cNvSpPr>
            <a:spLocks noChangeArrowheads="1"/>
          </p:cNvSpPr>
          <p:nvPr/>
        </p:nvSpPr>
        <p:spPr bwMode="auto">
          <a:xfrm>
            <a:off x="6372225" y="5659438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r>
              <a:rPr kumimoji="0" lang="en-US" altLang="ja-JP" sz="1600" b="0"/>
              <a:t>Green and Kivelson, 2004</a:t>
            </a:r>
          </a:p>
        </p:txBody>
      </p:sp>
      <p:sp>
        <p:nvSpPr>
          <p:cNvPr id="1040" name="テキスト ボックス 16"/>
          <p:cNvSpPr txBox="1">
            <a:spLocks noChangeArrowheads="1"/>
          </p:cNvSpPr>
          <p:nvPr/>
        </p:nvSpPr>
        <p:spPr bwMode="auto">
          <a:xfrm>
            <a:off x="6596063" y="4938713"/>
            <a:ext cx="1071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solidFill>
                  <a:srgbClr val="FF0000"/>
                </a:solidFill>
                <a:latin typeface="Times" pitchFamily="18" charset="0"/>
              </a:rPr>
              <a:t>PSD profile</a:t>
            </a:r>
            <a:endParaRPr lang="ja-JP" altLang="en-US" sz="1400" b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041" name="Text Box 11"/>
          <p:cNvSpPr txBox="1">
            <a:spLocks noChangeArrowheads="1"/>
          </p:cNvSpPr>
          <p:nvPr/>
        </p:nvSpPr>
        <p:spPr bwMode="auto">
          <a:xfrm>
            <a:off x="461963" y="5949950"/>
            <a:ext cx="8718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- Electrons diffuse along the phase space density gradient.</a:t>
            </a:r>
          </a:p>
          <a:p>
            <a:pPr>
              <a:buFontTx/>
              <a:buChar char="-"/>
            </a:pPr>
            <a:r>
              <a:rPr lang="en-US" altLang="ja-JP" sz="1800" b="0">
                <a:latin typeface="Arial" pitchFamily="34" charset="0"/>
              </a:rPr>
              <a:t> Gradual slope of the phase space density should be observed  when the flux   </a:t>
            </a:r>
          </a:p>
          <a:p>
            <a:r>
              <a:rPr lang="en-US" altLang="ja-JP" sz="1800" b="0">
                <a:latin typeface="Arial" pitchFamily="34" charset="0"/>
              </a:rPr>
              <a:t>    enhancement takes place.</a:t>
            </a:r>
          </a:p>
          <a:p>
            <a:endParaRPr lang="en-US" altLang="ja-JP" sz="1800" b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6970713" y="38989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971550" y="2349500"/>
            <a:ext cx="2116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  <a:r>
              <a:rPr lang="ja-JP" altLang="en-US" sz="2000" b="0">
                <a:solidFill>
                  <a:schemeClr val="bg1"/>
                </a:solidFill>
                <a:latin typeface="Arial" pitchFamily="34" charset="0"/>
              </a:rPr>
              <a:t>　　</a:t>
            </a:r>
          </a:p>
        </p:txBody>
      </p:sp>
      <p:pic>
        <p:nvPicPr>
          <p:cNvPr id="1946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938" y="2963863"/>
            <a:ext cx="5481637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AutoShape 31"/>
          <p:cNvSpPr>
            <a:spLocks noChangeArrowheads="1"/>
          </p:cNvSpPr>
          <p:nvPr/>
        </p:nvSpPr>
        <p:spPr bwMode="auto">
          <a:xfrm>
            <a:off x="6704013" y="2932113"/>
            <a:ext cx="1828800" cy="914400"/>
          </a:xfrm>
          <a:prstGeom prst="wedgeRoundRectCallout">
            <a:avLst>
              <a:gd name="adj1" fmla="val -116926"/>
              <a:gd name="adj2" fmla="val 162153"/>
              <a:gd name="adj3" fmla="val 16667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19462" name="Text Box 30"/>
          <p:cNvSpPr txBox="1">
            <a:spLocks noChangeArrowheads="1"/>
          </p:cNvSpPr>
          <p:nvPr/>
        </p:nvSpPr>
        <p:spPr bwMode="auto">
          <a:xfrm>
            <a:off x="7050088" y="2703513"/>
            <a:ext cx="11017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7200"/>
              <a:t>？</a:t>
            </a:r>
          </a:p>
        </p:txBody>
      </p:sp>
      <p:sp>
        <p:nvSpPr>
          <p:cNvPr id="19463" name="Text Box 32"/>
          <p:cNvSpPr txBox="1">
            <a:spLocks noChangeArrowheads="1"/>
          </p:cNvSpPr>
          <p:nvPr/>
        </p:nvSpPr>
        <p:spPr bwMode="auto">
          <a:xfrm>
            <a:off x="539750" y="692150"/>
            <a:ext cx="968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Direct observations near the magnetic equator is necessary. </a:t>
            </a:r>
          </a:p>
        </p:txBody>
      </p:sp>
      <p:sp>
        <p:nvSpPr>
          <p:cNvPr id="19464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5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8607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What mechanisms produce the large flux enhancement?</a:t>
            </a:r>
          </a:p>
        </p:txBody>
      </p:sp>
      <p:sp>
        <p:nvSpPr>
          <p:cNvPr id="19466" name="Text Box 32"/>
          <p:cNvSpPr txBox="1">
            <a:spLocks noChangeArrowheads="1"/>
          </p:cNvSpPr>
          <p:nvPr/>
        </p:nvSpPr>
        <p:spPr bwMode="auto">
          <a:xfrm>
            <a:off x="1223963" y="1385888"/>
            <a:ext cx="96853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Necessaries of</a:t>
            </a:r>
          </a:p>
          <a:p>
            <a:r>
              <a:rPr lang="en-US" altLang="ja-JP" sz="1600" b="0">
                <a:latin typeface="Arial" pitchFamily="34" charset="0"/>
              </a:rPr>
              <a:t>   - comprehensive observations near the magnetic equator.</a:t>
            </a:r>
          </a:p>
          <a:p>
            <a:r>
              <a:rPr lang="en-US" altLang="ja-JP" sz="1600" b="0">
                <a:latin typeface="Arial" pitchFamily="34" charset="0"/>
              </a:rPr>
              <a:t>   - wide energy range particle observations.</a:t>
            </a:r>
          </a:p>
          <a:p>
            <a:r>
              <a:rPr lang="en-US" altLang="ja-JP" sz="1600" b="0">
                <a:latin typeface="Arial" pitchFamily="34" charset="0"/>
              </a:rPr>
              <a:t>   - high-quality observations to confirm the phase space density profile and</a:t>
            </a:r>
          </a:p>
          <a:p>
            <a:r>
              <a:rPr lang="en-US" altLang="ja-JP" sz="1600" b="0">
                <a:latin typeface="Arial" pitchFamily="34" charset="0"/>
              </a:rPr>
              <a:t>      non-linear processes.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1274" name="Text Box 13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1275" name="Text Box 14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1277" name="Text Box 16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1278" name="Text Box 17"/>
          <p:cNvSpPr txBox="1">
            <a:spLocks noChangeArrowheads="1"/>
          </p:cNvSpPr>
          <p:nvPr/>
        </p:nvSpPr>
        <p:spPr bwMode="auto">
          <a:xfrm>
            <a:off x="5899150" y="4745038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1279" name="Text Box 18"/>
          <p:cNvSpPr txBox="1">
            <a:spLocks noChangeArrowheads="1"/>
          </p:cNvSpPr>
          <p:nvPr/>
        </p:nvSpPr>
        <p:spPr bwMode="auto">
          <a:xfrm>
            <a:off x="4141788" y="476091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1280" name="Line 19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281" name="Text Box 20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1282" name="Rectangle 29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83" name="Rectangle 30"/>
          <p:cNvSpPr>
            <a:spLocks noRot="1" noChangeArrowheads="1"/>
          </p:cNvSpPr>
          <p:nvPr/>
        </p:nvSpPr>
        <p:spPr bwMode="auto">
          <a:xfrm>
            <a:off x="250825" y="-234950"/>
            <a:ext cx="6840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Particles in the inner magnetosphere</a:t>
            </a:r>
          </a:p>
        </p:txBody>
      </p:sp>
      <p:sp>
        <p:nvSpPr>
          <p:cNvPr id="11284" name="Text Box 32"/>
          <p:cNvSpPr txBox="1">
            <a:spLocks noChangeArrowheads="1"/>
          </p:cNvSpPr>
          <p:nvPr/>
        </p:nvSpPr>
        <p:spPr bwMode="auto">
          <a:xfrm>
            <a:off x="4357688" y="5192713"/>
            <a:ext cx="2776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distance from the earth</a:t>
            </a:r>
          </a:p>
        </p:txBody>
      </p:sp>
      <p:sp>
        <p:nvSpPr>
          <p:cNvPr id="11285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86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1287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88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1289" name="Text Box 11"/>
          <p:cNvSpPr txBox="1">
            <a:spLocks noChangeArrowheads="1"/>
          </p:cNvSpPr>
          <p:nvPr/>
        </p:nvSpPr>
        <p:spPr bwMode="auto">
          <a:xfrm>
            <a:off x="928688" y="6005513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In the inner magnetosphere, widely differing energies over 6 orders </a:t>
            </a:r>
          </a:p>
          <a:p>
            <a:r>
              <a:rPr lang="en-US" altLang="ja-JP" sz="1800" b="0">
                <a:latin typeface="Arial" pitchFamily="34" charset="0"/>
              </a:rPr>
              <a:t>coexist same region.</a:t>
            </a:r>
          </a:p>
          <a:p>
            <a:endParaRPr lang="en-US" altLang="ja-JP" sz="1800" b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84213" y="1268413"/>
            <a:ext cx="80645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200" b="0" u="sng">
                <a:solidFill>
                  <a:srgbClr val="FFFF00"/>
                </a:solidFill>
                <a:latin typeface="Arial" pitchFamily="34" charset="0"/>
              </a:rPr>
              <a:t>Significance of this project.</a:t>
            </a:r>
          </a:p>
          <a:p>
            <a:endParaRPr lang="en-US" altLang="ja-JP" sz="2200" b="0" u="sng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2000" b="0">
                <a:latin typeface="Arial" pitchFamily="34" charset="0"/>
              </a:rPr>
              <a:t>　</a:t>
            </a:r>
            <a:r>
              <a:rPr lang="ja-JP" altLang="en-US" sz="1800" b="0">
                <a:latin typeface="Arial" pitchFamily="34" charset="0"/>
              </a:rPr>
              <a:t>　・ </a:t>
            </a:r>
            <a:r>
              <a:rPr lang="en-US" altLang="ja-JP" sz="1800" b="0">
                <a:latin typeface="Arial" pitchFamily="34" charset="0"/>
              </a:rPr>
              <a:t>direct observations on generation of relativistic electrons </a:t>
            </a:r>
          </a:p>
          <a:p>
            <a:r>
              <a:rPr lang="en-US" altLang="ja-JP" sz="1800" b="0">
                <a:latin typeface="Arial" pitchFamily="34" charset="0"/>
              </a:rPr>
              <a:t>         </a:t>
            </a:r>
            <a:r>
              <a:rPr lang="en-US" altLang="ja-JP" sz="18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1800" b="0" u="sng">
                <a:latin typeface="Arial" pitchFamily="34" charset="0"/>
                <a:sym typeface="Wingdings" pitchFamily="2" charset="2"/>
              </a:rPr>
              <a:t>contribution to understanding of the particle acceleration </a:t>
            </a:r>
          </a:p>
          <a:p>
            <a:r>
              <a:rPr lang="en-US" altLang="ja-JP" sz="1800" b="0">
                <a:latin typeface="Arial" pitchFamily="34" charset="0"/>
                <a:sym typeface="Wingdings" pitchFamily="2" charset="2"/>
              </a:rPr>
              <a:t>              </a:t>
            </a:r>
            <a:r>
              <a:rPr lang="en-US" altLang="ja-JP" sz="1800" b="0" u="sng">
                <a:latin typeface="Arial" pitchFamily="34" charset="0"/>
                <a:sym typeface="Wingdings" pitchFamily="2" charset="2"/>
              </a:rPr>
              <a:t>in the universe</a:t>
            </a:r>
            <a:r>
              <a:rPr lang="en-US" altLang="ja-JP" sz="1800" b="0">
                <a:latin typeface="Arial" pitchFamily="34" charset="0"/>
                <a:sym typeface="Wingdings" pitchFamily="2" charset="2"/>
              </a:rPr>
              <a:t>.</a:t>
            </a:r>
          </a:p>
          <a:p>
            <a:endParaRPr lang="en-US" altLang="ja-JP" sz="1800" b="0">
              <a:latin typeface="Arial" pitchFamily="34" charset="0"/>
            </a:endParaRPr>
          </a:p>
          <a:p>
            <a:endParaRPr lang="en-US" altLang="ja-JP" sz="1800" b="0">
              <a:latin typeface="Arial" pitchFamily="34" charset="0"/>
            </a:endParaRP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instrumental development to measure plasma and fields </a:t>
            </a:r>
          </a:p>
          <a:p>
            <a:r>
              <a:rPr lang="en-US" altLang="ja-JP" sz="1800" b="0">
                <a:latin typeface="Arial" pitchFamily="34" charset="0"/>
              </a:rPr>
              <a:t>       under the incidence of radiation belt particles with small satellite</a:t>
            </a:r>
          </a:p>
          <a:p>
            <a:r>
              <a:rPr lang="en-US" altLang="ja-JP" sz="1800" b="0">
                <a:latin typeface="Arial" pitchFamily="34" charset="0"/>
              </a:rPr>
              <a:t>         </a:t>
            </a:r>
            <a:r>
              <a:rPr lang="en-US" altLang="ja-JP" sz="18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1800" b="0" u="sng">
                <a:latin typeface="Arial" pitchFamily="34" charset="0"/>
                <a:sym typeface="Wingdings" pitchFamily="2" charset="2"/>
              </a:rPr>
              <a:t>contribution to the future Jovian mission</a:t>
            </a:r>
            <a:r>
              <a:rPr lang="en-US" altLang="ja-JP" sz="1800" b="0">
                <a:latin typeface="Arial" pitchFamily="34" charset="0"/>
                <a:sym typeface="Wingdings" pitchFamily="2" charset="2"/>
              </a:rPr>
              <a:t>.</a:t>
            </a:r>
            <a:endParaRPr lang="en-US" altLang="ja-JP" sz="1800" b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1800" b="0">
                <a:solidFill>
                  <a:srgbClr val="CC6600"/>
                </a:solidFill>
                <a:latin typeface="Arial" pitchFamily="34" charset="0"/>
              </a:rPr>
              <a:t>　</a:t>
            </a:r>
            <a:endParaRPr lang="ja-JP" altLang="en-US" sz="1800">
              <a:solidFill>
                <a:srgbClr val="99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1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9607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External Source vs. Internal Source </a:t>
            </a:r>
            <a:r>
              <a:rPr lang="en-US" altLang="ja-JP" sz="2000">
                <a:latin typeface="Arial" pitchFamily="34" charset="0"/>
              </a:rPr>
              <a:t>– importance of PSD profile</a:t>
            </a:r>
            <a:r>
              <a:rPr lang="en-US" altLang="ja-JP" sz="2200">
                <a:latin typeface="Arial" pitchFamily="34" charset="0"/>
              </a:rPr>
              <a:t> </a:t>
            </a:r>
          </a:p>
        </p:txBody>
      </p:sp>
      <p:sp>
        <p:nvSpPr>
          <p:cNvPr id="17412" name="Text Box 34"/>
          <p:cNvSpPr txBox="1">
            <a:spLocks noChangeArrowheads="1"/>
          </p:cNvSpPr>
          <p:nvPr/>
        </p:nvSpPr>
        <p:spPr bwMode="auto">
          <a:xfrm>
            <a:off x="285750" y="714375"/>
            <a:ext cx="774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Fokker-Planck equation about the phase space density </a:t>
            </a:r>
          </a:p>
          <a:p>
            <a:r>
              <a:rPr lang="en-US" altLang="ja-JP" sz="1800" b="0">
                <a:latin typeface="Arial" pitchFamily="34" charset="0"/>
              </a:rPr>
              <a:t>                                                         has been used for the radial diffusion.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500188"/>
            <a:ext cx="5072062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4" cstate="print"/>
          <a:srcRect t="50000"/>
          <a:stretch>
            <a:fillRect/>
          </a:stretch>
        </p:blipFill>
        <p:spPr bwMode="auto">
          <a:xfrm>
            <a:off x="5143500" y="2714625"/>
            <a:ext cx="280828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 cstate="print"/>
          <a:srcRect t="-247" b="50000"/>
          <a:stretch>
            <a:fillRect/>
          </a:stretch>
        </p:blipFill>
        <p:spPr bwMode="auto">
          <a:xfrm>
            <a:off x="688975" y="2643188"/>
            <a:ext cx="295433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101600" y="5572125"/>
            <a:ext cx="40513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Gradual slope of the phase space density</a:t>
            </a:r>
          </a:p>
          <a:p>
            <a:r>
              <a:rPr lang="en-US" altLang="ja-JP" sz="1600" b="0">
                <a:latin typeface="Arial" pitchFamily="34" charset="0"/>
              </a:rPr>
              <a:t>should be observed in the external source </a:t>
            </a:r>
          </a:p>
          <a:p>
            <a:r>
              <a:rPr lang="en-US" altLang="ja-JP" sz="1600" b="0">
                <a:latin typeface="Arial" pitchFamily="34" charset="0"/>
              </a:rPr>
              <a:t>process. </a:t>
            </a:r>
          </a:p>
          <a:p>
            <a:endParaRPr lang="en-US" altLang="ja-JP" sz="1600" b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6138863" y="5143500"/>
            <a:ext cx="2370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Green and Kivelson, 2004 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857750" y="5572125"/>
            <a:ext cx="4210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Peak(s) should appear in the internal source</a:t>
            </a:r>
          </a:p>
          <a:p>
            <a:r>
              <a:rPr lang="en-US" altLang="ja-JP" sz="1600" b="0">
                <a:latin typeface="Arial" pitchFamily="34" charset="0"/>
              </a:rPr>
              <a:t>process. </a:t>
            </a:r>
          </a:p>
          <a:p>
            <a:endParaRPr lang="en-US" altLang="ja-JP" sz="1600" b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285875" y="6500813"/>
            <a:ext cx="67770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Accurate measurement of the phase space density profile is necessary.  </a:t>
            </a:r>
          </a:p>
        </p:txBody>
      </p:sp>
      <p:sp>
        <p:nvSpPr>
          <p:cNvPr id="17420" name="テキスト ボックス 13"/>
          <p:cNvSpPr txBox="1">
            <a:spLocks noChangeArrowheads="1"/>
          </p:cNvSpPr>
          <p:nvPr/>
        </p:nvSpPr>
        <p:spPr bwMode="auto">
          <a:xfrm>
            <a:off x="1785938" y="4500563"/>
            <a:ext cx="887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</a:rPr>
              <a:t>external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17421" name="テキスト ボックス 14"/>
          <p:cNvSpPr txBox="1">
            <a:spLocks noChangeArrowheads="1"/>
          </p:cNvSpPr>
          <p:nvPr/>
        </p:nvSpPr>
        <p:spPr bwMode="auto">
          <a:xfrm>
            <a:off x="6399213" y="4519613"/>
            <a:ext cx="860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</a:rPr>
              <a:t>internal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17422" name="正方形/長方形 15"/>
          <p:cNvSpPr>
            <a:spLocks noChangeArrowheads="1"/>
          </p:cNvSpPr>
          <p:nvPr/>
        </p:nvSpPr>
        <p:spPr bwMode="auto">
          <a:xfrm>
            <a:off x="5143500" y="1714500"/>
            <a:ext cx="1000125" cy="428625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35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8607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 Mechanism of accelerations: importance of non-linear process  </a:t>
            </a:r>
          </a:p>
        </p:txBody>
      </p:sp>
      <p:sp>
        <p:nvSpPr>
          <p:cNvPr id="18436" name="Text Box 34"/>
          <p:cNvSpPr txBox="1">
            <a:spLocks noChangeArrowheads="1"/>
          </p:cNvSpPr>
          <p:nvPr/>
        </p:nvSpPr>
        <p:spPr bwMode="auto">
          <a:xfrm>
            <a:off x="142875" y="642938"/>
            <a:ext cx="534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u="sng">
                <a:latin typeface="Arial" pitchFamily="34" charset="0"/>
              </a:rPr>
              <a:t>Ex.   Internal source by wave-particle interactions  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841500"/>
            <a:ext cx="37147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34"/>
          <p:cNvSpPr txBox="1">
            <a:spLocks noChangeArrowheads="1"/>
          </p:cNvSpPr>
          <p:nvPr/>
        </p:nvSpPr>
        <p:spPr bwMode="auto">
          <a:xfrm>
            <a:off x="33338" y="1130300"/>
            <a:ext cx="8110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Quasi-linear </a:t>
            </a:r>
            <a:r>
              <a:rPr lang="en-US" altLang="ja-JP" sz="1600" b="0">
                <a:latin typeface="Arial" pitchFamily="34" charset="0"/>
              </a:rPr>
              <a:t>has been considered for generation of waves and acceleration of particles </a:t>
            </a:r>
          </a:p>
          <a:p>
            <a:r>
              <a:rPr lang="en-US" altLang="ja-JP" sz="1600" b="0">
                <a:latin typeface="Arial" pitchFamily="34" charset="0"/>
              </a:rPr>
              <a:t>assuming the uniform fp/fc conditions.</a:t>
            </a:r>
          </a:p>
        </p:txBody>
      </p:sp>
      <p:sp>
        <p:nvSpPr>
          <p:cNvPr id="18439" name="Text Box 34"/>
          <p:cNvSpPr txBox="1">
            <a:spLocks noChangeArrowheads="1"/>
          </p:cNvSpPr>
          <p:nvPr/>
        </p:nvSpPr>
        <p:spPr bwMode="auto">
          <a:xfrm>
            <a:off x="0" y="3714750"/>
            <a:ext cx="38322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[ Recent studies]</a:t>
            </a:r>
          </a:p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Non-linear trapping process is essential </a:t>
            </a:r>
          </a:p>
          <a:p>
            <a:r>
              <a:rPr lang="en-US" altLang="ja-JP" sz="1600" b="0">
                <a:latin typeface="Arial" pitchFamily="34" charset="0"/>
              </a:rPr>
              <a:t>for chorus wave generation and </a:t>
            </a:r>
          </a:p>
          <a:p>
            <a:r>
              <a:rPr lang="en-US" altLang="ja-JP" sz="1600" b="0">
                <a:latin typeface="Arial" pitchFamily="34" charset="0"/>
              </a:rPr>
              <a:t>causes the elite of relativistic electrons.</a:t>
            </a:r>
          </a:p>
        </p:txBody>
      </p:sp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4286250" y="5448300"/>
            <a:ext cx="1835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Santolik et al. 2003 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1500188" y="6286500"/>
            <a:ext cx="5197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Detail observations of non-linear process is necessary. </a:t>
            </a:r>
          </a:p>
        </p:txBody>
      </p:sp>
      <p:pic>
        <p:nvPicPr>
          <p:cNvPr id="18442" name="Picture 8" descr="Figure 2"/>
          <p:cNvPicPr>
            <a:picLocks noChangeAspect="1" noChangeArrowheads="1"/>
          </p:cNvPicPr>
          <p:nvPr/>
        </p:nvPicPr>
        <p:blipFill>
          <a:blip r:embed="rId4" cstate="print"/>
          <a:srcRect t="48775"/>
          <a:stretch>
            <a:fillRect/>
          </a:stretch>
        </p:blipFill>
        <p:spPr bwMode="auto">
          <a:xfrm>
            <a:off x="3714750" y="3643313"/>
            <a:ext cx="27733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500" y="3608388"/>
            <a:ext cx="2730500" cy="2035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444" name="Text Box 6"/>
          <p:cNvSpPr txBox="1">
            <a:spLocks noChangeArrowheads="1"/>
          </p:cNvSpPr>
          <p:nvPr/>
        </p:nvSpPr>
        <p:spPr bwMode="auto">
          <a:xfrm>
            <a:off x="6761163" y="5643563"/>
            <a:ext cx="2168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Katoh and Omura,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9393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Sources of Pc5 waves in the inner magnetosphere </a:t>
            </a:r>
          </a:p>
        </p:txBody>
      </p:sp>
      <p:sp>
        <p:nvSpPr>
          <p:cNvPr id="13316" name="Text Box 32"/>
          <p:cNvSpPr txBox="1">
            <a:spLocks noChangeArrowheads="1"/>
          </p:cNvSpPr>
          <p:nvPr/>
        </p:nvSpPr>
        <p:spPr bwMode="auto">
          <a:xfrm>
            <a:off x="357188" y="5876925"/>
            <a:ext cx="8786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 u="sng">
                <a:latin typeface="Arial" pitchFamily="34" charset="0"/>
              </a:rPr>
              <a:t>Solar Wind Drivers </a:t>
            </a:r>
            <a:r>
              <a:rPr lang="en-US" altLang="ja-JP" sz="1600" b="0">
                <a:latin typeface="Arial" pitchFamily="34" charset="0"/>
              </a:rPr>
              <a:t>--   KHI </a:t>
            </a:r>
          </a:p>
          <a:p>
            <a:r>
              <a:rPr lang="en-US" altLang="ja-JP" sz="1600" b="0">
                <a:latin typeface="Arial" pitchFamily="34" charset="0"/>
              </a:rPr>
              <a:t>                                     Solar wind dynamic pressure </a:t>
            </a:r>
          </a:p>
          <a:p>
            <a:r>
              <a:rPr lang="en-US" altLang="ja-JP" sz="1600" b="0" u="sng">
                <a:latin typeface="Arial" pitchFamily="34" charset="0"/>
              </a:rPr>
              <a:t>Internal Drivers</a:t>
            </a:r>
            <a:r>
              <a:rPr lang="en-US" altLang="ja-JP" sz="1600" b="0">
                <a:latin typeface="Arial" pitchFamily="34" charset="0"/>
              </a:rPr>
              <a:t>       --   Drift –bounce resonance of ring current ions 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908050"/>
            <a:ext cx="56896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下矢印 9"/>
          <p:cNvSpPr>
            <a:spLocks noChangeArrowheads="1"/>
          </p:cNvSpPr>
          <p:nvPr/>
        </p:nvSpPr>
        <p:spPr bwMode="auto">
          <a:xfrm rot="5400000">
            <a:off x="4749801" y="3089275"/>
            <a:ext cx="393700" cy="625475"/>
          </a:xfrm>
          <a:prstGeom prst="downArrow">
            <a:avLst>
              <a:gd name="adj1" fmla="val 50000"/>
              <a:gd name="adj2" fmla="val 497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19" name="下矢印 10"/>
          <p:cNvSpPr>
            <a:spLocks noChangeArrowheads="1"/>
          </p:cNvSpPr>
          <p:nvPr/>
        </p:nvSpPr>
        <p:spPr bwMode="auto">
          <a:xfrm rot="16200000" flipH="1">
            <a:off x="3392488" y="3089275"/>
            <a:ext cx="393700" cy="625475"/>
          </a:xfrm>
          <a:prstGeom prst="downArrow">
            <a:avLst>
              <a:gd name="adj1" fmla="val 50000"/>
              <a:gd name="adj2" fmla="val 497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20" name="下矢印 11"/>
          <p:cNvSpPr>
            <a:spLocks noChangeArrowheads="1"/>
          </p:cNvSpPr>
          <p:nvPr/>
        </p:nvSpPr>
        <p:spPr bwMode="auto">
          <a:xfrm rot="10800000">
            <a:off x="4062413" y="3919538"/>
            <a:ext cx="417512" cy="588962"/>
          </a:xfrm>
          <a:prstGeom prst="downArrow">
            <a:avLst>
              <a:gd name="adj1" fmla="val 50000"/>
              <a:gd name="adj2" fmla="val 5003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21" name="下矢印 12"/>
          <p:cNvSpPr>
            <a:spLocks noChangeArrowheads="1"/>
          </p:cNvSpPr>
          <p:nvPr/>
        </p:nvSpPr>
        <p:spPr bwMode="auto">
          <a:xfrm rot="10800000" flipV="1">
            <a:off x="3990975" y="2490788"/>
            <a:ext cx="417513" cy="588962"/>
          </a:xfrm>
          <a:prstGeom prst="downArrow">
            <a:avLst>
              <a:gd name="adj1" fmla="val 50000"/>
              <a:gd name="adj2" fmla="val 5003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22" name="Rectangle 9"/>
          <p:cNvSpPr>
            <a:spLocks noChangeArrowheads="1"/>
          </p:cNvSpPr>
          <p:nvPr/>
        </p:nvSpPr>
        <p:spPr bwMode="auto">
          <a:xfrm>
            <a:off x="6659563" y="5516563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r>
              <a:rPr kumimoji="0" lang="en-US" altLang="ja-JP" sz="1600" b="0"/>
              <a:t>Ukhorsky et al., AG, 2009</a:t>
            </a:r>
          </a:p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endParaRPr kumimoji="0" lang="en-US" altLang="ja-JP" sz="16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6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" name="Rectangle 37"/>
          <p:cNvSpPr>
            <a:spLocks noRot="1" noChangeArrowheads="1"/>
          </p:cNvSpPr>
          <p:nvPr/>
        </p:nvSpPr>
        <p:spPr bwMode="auto">
          <a:xfrm>
            <a:off x="468313" y="-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>
                <a:latin typeface="Arial" pitchFamily="34" charset="0"/>
              </a:rPr>
              <a:t>1.  Introduction </a:t>
            </a:r>
            <a:r>
              <a:rPr lang="ja-JP" altLang="en-US" sz="2200">
                <a:latin typeface="Arial" pitchFamily="34" charset="0"/>
              </a:rPr>
              <a:t>・・・ </a:t>
            </a:r>
            <a:r>
              <a:rPr lang="en-US" altLang="ja-JP" sz="2200">
                <a:latin typeface="Arial" pitchFamily="34" charset="0"/>
              </a:rPr>
              <a:t>killer electrons of the radiation belts</a:t>
            </a:r>
            <a:r>
              <a:rPr lang="en-US" altLang="ja-JP">
                <a:latin typeface="Arial" pitchFamily="34" charset="0"/>
              </a:rPr>
              <a:t> </a:t>
            </a:r>
          </a:p>
        </p:txBody>
      </p:sp>
      <p:pic>
        <p:nvPicPr>
          <p:cNvPr id="10244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052513"/>
            <a:ext cx="5688013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39"/>
          <p:cNvSpPr txBox="1">
            <a:spLocks noChangeArrowheads="1"/>
          </p:cNvSpPr>
          <p:nvPr/>
        </p:nvSpPr>
        <p:spPr bwMode="auto">
          <a:xfrm>
            <a:off x="684213" y="5581650"/>
            <a:ext cx="8315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MeV electrons of the radiation belts cause satellite anomaly, </a:t>
            </a:r>
          </a:p>
          <a:p>
            <a:r>
              <a:rPr lang="en-US" altLang="ja-JP" sz="2000" b="0">
                <a:latin typeface="Arial" pitchFamily="34" charset="0"/>
              </a:rPr>
              <a:t>so that understanding of the radiation belt dynamics is one of </a:t>
            </a:r>
          </a:p>
          <a:p>
            <a:r>
              <a:rPr lang="en-US" altLang="ja-JP" sz="2000" b="0">
                <a:latin typeface="Arial" pitchFamily="34" charset="0"/>
              </a:rPr>
              <a:t>the key issue of the space weather study. </a:t>
            </a:r>
          </a:p>
        </p:txBody>
      </p:sp>
      <p:sp>
        <p:nvSpPr>
          <p:cNvPr id="10246" name="テキスト ボックス 12"/>
          <p:cNvSpPr txBox="1">
            <a:spLocks noChangeArrowheads="1"/>
          </p:cNvSpPr>
          <p:nvPr/>
        </p:nvSpPr>
        <p:spPr bwMode="auto">
          <a:xfrm>
            <a:off x="6804025" y="5157788"/>
            <a:ext cx="14970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>
                <a:latin typeface="Times New Roman" pitchFamily="18" charset="0"/>
                <a:cs typeface="Times New Roman" pitchFamily="18" charset="0"/>
              </a:rPr>
              <a:t>(NASA TM 2002)</a:t>
            </a:r>
            <a:endParaRPr lang="ja-JP" altLang="en-US" sz="1400" b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39750" y="908050"/>
            <a:ext cx="88931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- Collaboration about the development of the CDF format </a:t>
            </a:r>
          </a:p>
          <a:p>
            <a:r>
              <a:rPr lang="en-US" altLang="ja-JP" sz="2000" b="0">
                <a:latin typeface="Arial" pitchFamily="34" charset="0"/>
              </a:rPr>
              <a:t>    of satellite instrument data (particle, field and waves).  </a:t>
            </a: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en-US" altLang="ja-JP" sz="2000" b="0">
                <a:latin typeface="Arial" pitchFamily="34" charset="0"/>
              </a:rPr>
              <a:t> - Definition of the standard CDF format about observational data </a:t>
            </a:r>
          </a:p>
          <a:p>
            <a:r>
              <a:rPr lang="en-US" altLang="ja-JP" sz="2000" b="0">
                <a:latin typeface="Arial" pitchFamily="34" charset="0"/>
              </a:rPr>
              <a:t>     as well as meta-data.</a:t>
            </a: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en-US" altLang="ja-JP" sz="2000" b="0">
                <a:latin typeface="Arial" pitchFamily="34" charset="0"/>
              </a:rPr>
              <a:t> - COSPAR/PRBEM will be an effective consortium/framework to </a:t>
            </a:r>
          </a:p>
          <a:p>
            <a:r>
              <a:rPr lang="en-US" altLang="ja-JP" sz="2000" b="0">
                <a:latin typeface="Arial" pitchFamily="34" charset="0"/>
              </a:rPr>
              <a:t>    discuss and develop the standard CDF format for energetic particle </a:t>
            </a:r>
          </a:p>
          <a:p>
            <a:r>
              <a:rPr lang="en-US" altLang="ja-JP" sz="2000" b="0">
                <a:latin typeface="Arial" pitchFamily="34" charset="0"/>
              </a:rPr>
              <a:t>    and other data for geospace satellite missions.</a:t>
            </a:r>
          </a:p>
        </p:txBody>
      </p:sp>
      <p:sp>
        <p:nvSpPr>
          <p:cNvPr id="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6513" y="-26988"/>
            <a:ext cx="9648825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3. International Collaboration: </a:t>
            </a:r>
            <a:r>
              <a:rPr lang="en-US" altLang="ja-JP" sz="1800" dirty="0" smtClean="0">
                <a:solidFill>
                  <a:schemeClr val="tx1"/>
                </a:solidFill>
                <a:latin typeface="Arial" charset="0"/>
              </a:rPr>
              <a:t>common data format/data analysis tool</a:t>
            </a:r>
          </a:p>
        </p:txBody>
      </p:sp>
      <p:pic>
        <p:nvPicPr>
          <p:cNvPr id="409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919538"/>
            <a:ext cx="230346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テキスト ボックス 6"/>
          <p:cNvSpPr txBox="1">
            <a:spLocks noChangeArrowheads="1"/>
          </p:cNvSpPr>
          <p:nvPr/>
        </p:nvSpPr>
        <p:spPr bwMode="auto">
          <a:xfrm>
            <a:off x="3995738" y="5732463"/>
            <a:ext cx="3130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/>
              <a:t>COSPAR/PRBEM </a:t>
            </a:r>
          </a:p>
          <a:p>
            <a:r>
              <a:rPr lang="en-US" altLang="ja-JP" sz="2000" b="0"/>
              <a:t>Standard file format guidlines</a:t>
            </a:r>
            <a:endParaRPr lang="ja-JP" alt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 l="9187" t="12500" r="2872" b="18750"/>
          <a:stretch>
            <a:fillRect/>
          </a:stretch>
        </p:blipFill>
        <p:spPr bwMode="auto">
          <a:xfrm>
            <a:off x="4286250" y="1785938"/>
            <a:ext cx="45688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テキスト ボックス 7"/>
          <p:cNvSpPr txBox="1">
            <a:spLocks noChangeArrowheads="1"/>
          </p:cNvSpPr>
          <p:nvPr/>
        </p:nvSpPr>
        <p:spPr bwMode="auto">
          <a:xfrm>
            <a:off x="4740275" y="4071938"/>
            <a:ext cx="44037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Suzaku discovered  the hard-X ray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emissions from ultra-relativistic electrons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of Jovian radiation belt by the inverse-Compton scattering. 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7143750" y="3429000"/>
            <a:ext cx="1662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Ezoe et al., 2010. </a:t>
            </a:r>
          </a:p>
        </p:txBody>
      </p:sp>
      <p:sp>
        <p:nvSpPr>
          <p:cNvPr id="1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85837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  Jovian radiation belt</a:t>
            </a:r>
          </a:p>
        </p:txBody>
      </p:sp>
      <p:pic>
        <p:nvPicPr>
          <p:cNvPr id="41991" name="Picture 16" descr="27-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642938"/>
            <a:ext cx="2786062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4"/>
          <p:cNvSpPr txBox="1">
            <a:spLocks noChangeArrowheads="1"/>
          </p:cNvSpPr>
          <p:nvPr/>
        </p:nvSpPr>
        <p:spPr bwMode="auto">
          <a:xfrm>
            <a:off x="2071688" y="5072063"/>
            <a:ext cx="1760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Bolton et al., 2002 </a:t>
            </a:r>
          </a:p>
        </p:txBody>
      </p:sp>
      <p:sp>
        <p:nvSpPr>
          <p:cNvPr id="41993" name="テキスト ボックス 7"/>
          <p:cNvSpPr txBox="1">
            <a:spLocks noChangeArrowheads="1"/>
          </p:cNvSpPr>
          <p:nvPr/>
        </p:nvSpPr>
        <p:spPr bwMode="auto">
          <a:xfrm>
            <a:off x="642938" y="5500688"/>
            <a:ext cx="44037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Cassini observed the synchrotron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emission from Jupiter at 11GHz,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and  confirmed the existence of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more than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40 MeV electrons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3011" name="Picture 3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214438"/>
            <a:ext cx="44116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715125" y="4714875"/>
            <a:ext cx="2376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Horne et al., Nature, 2008 </a:t>
            </a:r>
          </a:p>
        </p:txBody>
      </p:sp>
      <p:sp>
        <p:nvSpPr>
          <p:cNvPr id="43013" name="テキスト ボックス 7"/>
          <p:cNvSpPr txBox="1">
            <a:spLocks noChangeArrowheads="1"/>
          </p:cNvSpPr>
          <p:nvPr/>
        </p:nvSpPr>
        <p:spPr bwMode="auto">
          <a:xfrm>
            <a:off x="214313" y="5357813"/>
            <a:ext cx="89296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  <a:cs typeface="Arial" pitchFamily="34" charset="0"/>
              </a:rPr>
              <a:t>[Non-adiabatic acceleration]</a:t>
            </a:r>
          </a:p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Non-adiabatic acceleration of ultra-relativistic electrons by whistler mode waves </a:t>
            </a:r>
            <a:r>
              <a:rPr lang="en-US" altLang="ja-JP" sz="1600" b="0">
                <a:latin typeface="Arial" pitchFamily="34" charset="0"/>
                <a:cs typeface="Arial" pitchFamily="34" charset="0"/>
              </a:rPr>
              <a:t>in the Jovian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magnetosphere, based on the study of terrestrial radiation belts.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Interchange driven instability with Iogenic plasma works to generate whistler mode waves.</a:t>
            </a:r>
          </a:p>
        </p:txBody>
      </p:sp>
      <p:sp>
        <p:nvSpPr>
          <p:cNvPr id="1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85837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   Application to Jovian radiation belt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928688"/>
            <a:ext cx="454183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403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4286250"/>
            <a:ext cx="1800225" cy="1350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44037" name="直線コネクタ 14"/>
          <p:cNvCxnSpPr>
            <a:cxnSpLocks noChangeShapeType="1"/>
          </p:cNvCxnSpPr>
          <p:nvPr/>
        </p:nvCxnSpPr>
        <p:spPr bwMode="auto">
          <a:xfrm flipV="1">
            <a:off x="571500" y="3571875"/>
            <a:ext cx="1857375" cy="714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4038" name="直線コネクタ 15"/>
          <p:cNvCxnSpPr>
            <a:cxnSpLocks noChangeShapeType="1"/>
          </p:cNvCxnSpPr>
          <p:nvPr/>
        </p:nvCxnSpPr>
        <p:spPr bwMode="auto">
          <a:xfrm rot="5400000" flipH="1" flipV="1">
            <a:off x="2035969" y="3893344"/>
            <a:ext cx="714375" cy="71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4039" name="Rectangle 13"/>
          <p:cNvSpPr>
            <a:spLocks noChangeArrowheads="1"/>
          </p:cNvSpPr>
          <p:nvPr/>
        </p:nvSpPr>
        <p:spPr bwMode="auto">
          <a:xfrm>
            <a:off x="2643188" y="3357563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FOV of SuperDARN</a:t>
            </a:r>
          </a:p>
        </p:txBody>
      </p:sp>
      <p:sp>
        <p:nvSpPr>
          <p:cNvPr id="44040" name="Rectangle 13"/>
          <p:cNvSpPr>
            <a:spLocks noChangeArrowheads="1"/>
          </p:cNvSpPr>
          <p:nvPr/>
        </p:nvSpPr>
        <p:spPr bwMode="auto">
          <a:xfrm>
            <a:off x="2214563" y="1285875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Outer radiation belt</a:t>
            </a:r>
          </a:p>
        </p:txBody>
      </p:sp>
      <p:cxnSp>
        <p:nvCxnSpPr>
          <p:cNvPr id="44041" name="直線コネクタ 19"/>
          <p:cNvCxnSpPr>
            <a:cxnSpLocks noChangeShapeType="1"/>
          </p:cNvCxnSpPr>
          <p:nvPr/>
        </p:nvCxnSpPr>
        <p:spPr bwMode="auto">
          <a:xfrm rot="5400000" flipH="1" flipV="1">
            <a:off x="2250281" y="1893094"/>
            <a:ext cx="714375" cy="3571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44042" name="Picture 22" descr="spin_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4714875"/>
            <a:ext cx="2286000" cy="165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3" name="Rectangle 13"/>
          <p:cNvSpPr>
            <a:spLocks noChangeArrowheads="1"/>
          </p:cNvSpPr>
          <p:nvPr/>
        </p:nvSpPr>
        <p:spPr bwMode="auto">
          <a:xfrm>
            <a:off x="571500" y="2928938"/>
            <a:ext cx="3500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Footprint of </a:t>
            </a:r>
            <a:r>
              <a:rPr lang="en-US" altLang="ja-JP" sz="1800" b="0" i="1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 satellite </a:t>
            </a:r>
          </a:p>
        </p:txBody>
      </p:sp>
      <p:cxnSp>
        <p:nvCxnSpPr>
          <p:cNvPr id="44044" name="直線コネクタ 26"/>
          <p:cNvCxnSpPr>
            <a:cxnSpLocks noChangeShapeType="1"/>
          </p:cNvCxnSpPr>
          <p:nvPr/>
        </p:nvCxnSpPr>
        <p:spPr bwMode="auto">
          <a:xfrm flipV="1">
            <a:off x="1643063" y="2643188"/>
            <a:ext cx="1071562" cy="2857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4045" name="円/楕円 28"/>
          <p:cNvSpPr>
            <a:spLocks noChangeArrowheads="1"/>
          </p:cNvSpPr>
          <p:nvPr/>
        </p:nvSpPr>
        <p:spPr bwMode="auto">
          <a:xfrm>
            <a:off x="2714625" y="2571750"/>
            <a:ext cx="142875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44046" name="Picture 14"/>
          <p:cNvPicPr>
            <a:picLocks noChangeAspect="1" noChangeArrowheads="1"/>
          </p:cNvPicPr>
          <p:nvPr/>
        </p:nvPicPr>
        <p:blipFill>
          <a:blip r:embed="rId6" cstate="print"/>
          <a:srcRect b="45918"/>
          <a:stretch>
            <a:fillRect/>
          </a:stretch>
        </p:blipFill>
        <p:spPr bwMode="auto">
          <a:xfrm>
            <a:off x="5132388" y="1357313"/>
            <a:ext cx="40116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Rectangle 13"/>
          <p:cNvSpPr>
            <a:spLocks noChangeArrowheads="1"/>
          </p:cNvSpPr>
          <p:nvPr/>
        </p:nvSpPr>
        <p:spPr bwMode="auto">
          <a:xfrm>
            <a:off x="5572125" y="5643563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The footprints of the </a:t>
            </a:r>
            <a:r>
              <a:rPr lang="en-US" altLang="ja-JP" sz="1800" b="0" i="1">
                <a:latin typeface="Britannic Bold" pitchFamily="34" charset="0"/>
              </a:rPr>
              <a:t>ERG</a:t>
            </a:r>
            <a:r>
              <a:rPr lang="en-US" altLang="ja-JP" sz="1800" b="0">
                <a:latin typeface="Arial" pitchFamily="34" charset="0"/>
              </a:rPr>
              <a:t> satellite are within some FOV of ground measurements.</a:t>
            </a:r>
          </a:p>
        </p:txBody>
      </p:sp>
      <p:sp>
        <p:nvSpPr>
          <p:cNvPr id="17" name="Rectangle 14"/>
          <p:cNvSpPr>
            <a:spLocks noRot="1" noChangeArrowheads="1"/>
          </p:cNvSpPr>
          <p:nvPr/>
        </p:nvSpPr>
        <p:spPr bwMode="auto">
          <a:xfrm>
            <a:off x="250825" y="0"/>
            <a:ext cx="8893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en-US" altLang="ja-JP" sz="2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ERG</a:t>
            </a:r>
            <a:r>
              <a:rPr lang="en-US" altLang="ja-JP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ground networks </a:t>
            </a:r>
            <a:r>
              <a:rPr lang="en-US" altLang="ja-JP" sz="1800" b="0" dirty="0">
                <a:latin typeface="Arial" charset="0"/>
              </a:rPr>
              <a:t>(PI: K. </a:t>
            </a:r>
            <a:r>
              <a:rPr lang="en-US" altLang="ja-JP" sz="1800" b="0" dirty="0" err="1">
                <a:latin typeface="Arial" charset="0"/>
              </a:rPr>
              <a:t>Shiokawa</a:t>
            </a:r>
            <a:r>
              <a:rPr lang="en-US" altLang="ja-JP" sz="1800" b="0" dirty="0">
                <a:latin typeface="Arial" charset="0"/>
              </a:rPr>
              <a:t>, STEL)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7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550"/>
            <a:ext cx="46434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063" y="962025"/>
            <a:ext cx="432593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ELS-B写真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3363913"/>
            <a:ext cx="4614863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-827088" y="-112713"/>
            <a:ext cx="9144001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Extremely high-energy electron sensor (XEP-e)</a:t>
            </a: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765675" y="3621088"/>
            <a:ext cx="43783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>
                <a:latin typeface="Arial" pitchFamily="34" charset="0"/>
              </a:rPr>
              <a:t>Electron for 0.2 - 20 MeV </a:t>
            </a:r>
          </a:p>
          <a:p>
            <a:pPr eaLnBrk="0" hangingPunct="0"/>
            <a:endParaRPr kumimoji="0" lang="en-US" altLang="ja-JP" sz="2000">
              <a:latin typeface="Arial" pitchFamily="34" charset="0"/>
            </a:endParaRPr>
          </a:p>
          <a:p>
            <a:pPr eaLnBrk="0" hangingPunct="0"/>
            <a:r>
              <a:rPr kumimoji="0" lang="en-US" altLang="ja-JP" sz="2000">
                <a:latin typeface="Arial" pitchFamily="34" charset="0"/>
              </a:rPr>
              <a:t>Adoption of the ELS-B sensor design and expertise of JAXA in JASON-2 and GOSAT</a:t>
            </a:r>
          </a:p>
          <a:p>
            <a:pPr eaLnBrk="0" hangingPunct="0"/>
            <a:endParaRPr kumimoji="0" lang="en-US" altLang="ja-JP" sz="2000">
              <a:latin typeface="Arial" pitchFamily="34" charset="0"/>
            </a:endParaRPr>
          </a:p>
          <a:p>
            <a:pPr eaLnBrk="0" hangingPunct="0"/>
            <a:r>
              <a:rPr kumimoji="0" lang="en-US" altLang="ja-JP" sz="2000">
                <a:latin typeface="Arial" pitchFamily="34" charset="0"/>
              </a:rPr>
              <a:t>Radiation shields with 7-mm of aluminum and 3-mm copper</a:t>
            </a:r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" y="3325813"/>
            <a:ext cx="41719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899150" y="4745038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141788" y="476091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09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8321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 dirty="0">
                <a:latin typeface="Arial" pitchFamily="34" charset="0"/>
              </a:rPr>
              <a:t>External </a:t>
            </a:r>
            <a:r>
              <a:rPr lang="en-US" altLang="ja-JP" sz="2200" dirty="0" smtClean="0">
                <a:latin typeface="Arial" pitchFamily="34" charset="0"/>
              </a:rPr>
              <a:t>Source : MHD/Pc5 – particle interactions </a:t>
            </a:r>
            <a:endParaRPr lang="en-US" altLang="ja-JP" sz="2200" dirty="0">
              <a:latin typeface="Arial" pitchFamily="34" charset="0"/>
            </a:endParaRPr>
          </a:p>
        </p:txBody>
      </p:sp>
      <p:sp>
        <p:nvSpPr>
          <p:cNvPr id="12310" name="Text Box 26"/>
          <p:cNvSpPr txBox="1">
            <a:spLocks noChangeArrowheads="1"/>
          </p:cNvSpPr>
          <p:nvPr/>
        </p:nvSpPr>
        <p:spPr bwMode="auto">
          <a:xfrm>
            <a:off x="179388" y="692150"/>
            <a:ext cx="7227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external source (radial diffusion)  ---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violation of third invariant </a:t>
            </a:r>
            <a:endParaRPr lang="ja-JP" altLang="en-US" sz="2000" b="0" u="sng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2311" name="Text Box 27"/>
          <p:cNvSpPr txBox="1">
            <a:spLocks noChangeArrowheads="1"/>
          </p:cNvSpPr>
          <p:nvPr/>
        </p:nvSpPr>
        <p:spPr bwMode="auto">
          <a:xfrm>
            <a:off x="7380288" y="3873500"/>
            <a:ext cx="1936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00FF"/>
                </a:solidFill>
                <a:latin typeface="Arial" pitchFamily="34" charset="0"/>
              </a:rPr>
              <a:t>large magnetic </a:t>
            </a:r>
          </a:p>
          <a:p>
            <a:r>
              <a:rPr lang="en-US" altLang="ja-JP" sz="2000" b="0">
                <a:solidFill>
                  <a:srgbClr val="FF00FF"/>
                </a:solidFill>
                <a:latin typeface="Arial" pitchFamily="34" charset="0"/>
              </a:rPr>
              <a:t>moment</a:t>
            </a:r>
            <a:endParaRPr lang="en-US" altLang="ja-JP" sz="2000" b="0" u="sng">
              <a:solidFill>
                <a:srgbClr val="FF00FF"/>
              </a:solidFill>
              <a:latin typeface="Arial" pitchFamily="34" charset="0"/>
            </a:endParaRPr>
          </a:p>
        </p:txBody>
      </p:sp>
      <p:sp>
        <p:nvSpPr>
          <p:cNvPr id="12312" name="AutoShape 30"/>
          <p:cNvSpPr>
            <a:spLocks noChangeArrowheads="1"/>
          </p:cNvSpPr>
          <p:nvPr/>
        </p:nvSpPr>
        <p:spPr bwMode="auto">
          <a:xfrm>
            <a:off x="6227763" y="1844675"/>
            <a:ext cx="2087562" cy="576263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800">
                <a:latin typeface="Arial" pitchFamily="34" charset="0"/>
              </a:rPr>
              <a:t>MHD waves</a:t>
            </a:r>
          </a:p>
          <a:p>
            <a:pPr algn="ctr"/>
            <a:r>
              <a:rPr lang="en-US" altLang="ja-JP" sz="1800">
                <a:latin typeface="Arial" pitchFamily="34" charset="0"/>
              </a:rPr>
              <a:t>Pc5</a:t>
            </a:r>
          </a:p>
        </p:txBody>
      </p:sp>
      <p:sp>
        <p:nvSpPr>
          <p:cNvPr id="12313" name="Text Box 32"/>
          <p:cNvSpPr txBox="1">
            <a:spLocks noChangeArrowheads="1"/>
          </p:cNvSpPr>
          <p:nvPr/>
        </p:nvSpPr>
        <p:spPr bwMode="auto">
          <a:xfrm>
            <a:off x="508064" y="5795972"/>
            <a:ext cx="802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 dirty="0">
                <a:solidFill>
                  <a:srgbClr val="FFFF00"/>
                </a:solidFill>
                <a:latin typeface="Arial" pitchFamily="34" charset="0"/>
              </a:rPr>
              <a:t>Transportation via </a:t>
            </a:r>
            <a:r>
              <a:rPr lang="en-US" altLang="ja-JP" sz="1800" b="0" dirty="0" smtClean="0">
                <a:solidFill>
                  <a:srgbClr val="FFFF00"/>
                </a:solidFill>
                <a:latin typeface="Arial" pitchFamily="34" charset="0"/>
              </a:rPr>
              <a:t>MHD/Pc5 pulsations is </a:t>
            </a:r>
            <a:r>
              <a:rPr lang="en-US" altLang="ja-JP" sz="1800" b="0" dirty="0">
                <a:solidFill>
                  <a:srgbClr val="FFFF00"/>
                </a:solidFill>
                <a:latin typeface="Arial" pitchFamily="34" charset="0"/>
              </a:rPr>
              <a:t>important for particle acceleration.</a:t>
            </a:r>
            <a:endParaRPr lang="en-US" altLang="ja-JP" sz="1800" b="0" dirty="0">
              <a:latin typeface="Arial" pitchFamily="34" charset="0"/>
            </a:endParaRPr>
          </a:p>
        </p:txBody>
      </p:sp>
      <p:sp>
        <p:nvSpPr>
          <p:cNvPr id="12314" name="Text Box 35"/>
          <p:cNvSpPr txBox="1">
            <a:spLocks noChangeArrowheads="1"/>
          </p:cNvSpPr>
          <p:nvPr/>
        </p:nvSpPr>
        <p:spPr bwMode="auto">
          <a:xfrm>
            <a:off x="6372225" y="27813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diffusion </a:t>
            </a:r>
            <a:endParaRPr lang="en-US" altLang="ja-JP" sz="2000" b="0" u="sng">
              <a:latin typeface="Arial" pitchFamily="34" charset="0"/>
            </a:endParaRPr>
          </a:p>
        </p:txBody>
      </p:sp>
      <p:sp>
        <p:nvSpPr>
          <p:cNvPr id="12315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16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2317" name="AutoShape 23"/>
          <p:cNvSpPr>
            <a:spLocks noChangeArrowheads="1"/>
          </p:cNvSpPr>
          <p:nvPr/>
        </p:nvSpPr>
        <p:spPr bwMode="auto">
          <a:xfrm rot="-8943571">
            <a:off x="5646738" y="2205038"/>
            <a:ext cx="12954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7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083" name="Rectangle 2"/>
          <p:cNvSpPr>
            <a:spLocks/>
          </p:cNvSpPr>
          <p:nvPr/>
        </p:nvSpPr>
        <p:spPr bwMode="auto">
          <a:xfrm>
            <a:off x="6350" y="1008063"/>
            <a:ext cx="5632450" cy="542131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3491" name="Rectangle 3"/>
          <p:cNvSpPr>
            <a:spLocks/>
          </p:cNvSpPr>
          <p:nvPr/>
        </p:nvSpPr>
        <p:spPr bwMode="auto">
          <a:xfrm>
            <a:off x="1462088" y="5030788"/>
            <a:ext cx="35972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>
              <a:defRPr/>
            </a:pPr>
            <a:r>
              <a:rPr kumimoji="0" lang="en-US" altLang="ja-JP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Arial" charset="0"/>
                <a:sym typeface="Arial" charset="0"/>
              </a:rPr>
              <a:t>Array of APDs</a:t>
            </a:r>
          </a:p>
          <a:p>
            <a:pPr marL="39688" defTabSz="822325">
              <a:defRPr/>
            </a:pPr>
            <a:r>
              <a:rPr kumimoji="0" lang="en-US" altLang="ja-JP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Arial" charset="0"/>
                <a:sym typeface="Arial" charset="0"/>
              </a:rPr>
              <a:t>[c.f. Ogasawara et al., 2006]</a:t>
            </a:r>
          </a:p>
        </p:txBody>
      </p:sp>
      <p:pic>
        <p:nvPicPr>
          <p:cNvPr id="46085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433638"/>
            <a:ext cx="3578225" cy="2684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5" y="2155825"/>
            <a:ext cx="4333875" cy="325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7" name="Line 6"/>
          <p:cNvSpPr>
            <a:spLocks noChangeShapeType="1"/>
          </p:cNvSpPr>
          <p:nvPr/>
        </p:nvSpPr>
        <p:spPr bwMode="auto">
          <a:xfrm flipH="1">
            <a:off x="1166813" y="2155825"/>
            <a:ext cx="138112" cy="273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088" name="Line 7"/>
          <p:cNvSpPr>
            <a:spLocks noChangeShapeType="1"/>
          </p:cNvSpPr>
          <p:nvPr/>
        </p:nvSpPr>
        <p:spPr bwMode="auto">
          <a:xfrm>
            <a:off x="1300163" y="2155825"/>
            <a:ext cx="3973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089" name="Line 8"/>
          <p:cNvSpPr>
            <a:spLocks noChangeShapeType="1"/>
          </p:cNvSpPr>
          <p:nvPr/>
        </p:nvSpPr>
        <p:spPr bwMode="auto">
          <a:xfrm rot="10800000">
            <a:off x="1433513" y="5045075"/>
            <a:ext cx="68262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>
            <a:off x="1506538" y="5326063"/>
            <a:ext cx="1751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3498" name="Rectangle 10"/>
          <p:cNvSpPr>
            <a:spLocks/>
          </p:cNvSpPr>
          <p:nvPr/>
        </p:nvSpPr>
        <p:spPr bwMode="auto">
          <a:xfrm>
            <a:off x="914400" y="1820863"/>
            <a:ext cx="4392613" cy="865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algn="r" defTabSz="822325">
              <a:defRPr/>
            </a:pPr>
            <a:r>
              <a:rPr kumimoji="0" lang="en-US" altLang="ja-JP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Arial" charset="0"/>
                <a:sym typeface="Arial" charset="0"/>
              </a:rPr>
              <a:t>Cusp-type electrostatic analyzer</a:t>
            </a:r>
          </a:p>
          <a:p>
            <a:pPr marL="39688" algn="r" defTabSz="822325">
              <a:defRPr/>
            </a:pPr>
            <a:r>
              <a:rPr kumimoji="0" lang="en-US" altLang="ja-JP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Arial" charset="0"/>
                <a:sym typeface="Arial" charset="0"/>
              </a:rPr>
              <a:t> [c.f. Kasahara et al., 2006]</a:t>
            </a:r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>
          <a:xfrm>
            <a:off x="-323850" y="-171450"/>
            <a:ext cx="9144000" cy="971550"/>
          </a:xfrm>
        </p:spPr>
        <p:txBody>
          <a:bodyPr/>
          <a:lstStyle/>
          <a:p>
            <a:pPr>
              <a:defRPr/>
            </a:pPr>
            <a:r>
              <a:rPr lang="en-US" altLang="ja-JP" sz="2800" dirty="0"/>
              <a:t>Mid-Energy Particle Instrument for Electron (MEP-e)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5641975" y="982663"/>
            <a:ext cx="36163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0" lang="en-US" altLang="ja-JP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Electron for 5 - 80 keV with 360-deg FOV</a:t>
            </a:r>
          </a:p>
          <a:p>
            <a:pPr eaLnBrk="0" hangingPunct="0">
              <a:defRPr/>
            </a:pPr>
            <a:r>
              <a:rPr kumimoji="0" lang="en-US" altLang="ja-JP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Cusp-type electrostatic energy analyzer and APD (Avalanche photodiode) array with rough energy analysis</a:t>
            </a:r>
          </a:p>
        </p:txBody>
      </p:sp>
      <p:pic>
        <p:nvPicPr>
          <p:cNvPr id="4609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7038" y="3692525"/>
            <a:ext cx="3636962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 l="9187" t="12500" r="2872" b="18750"/>
          <a:stretch>
            <a:fillRect/>
          </a:stretch>
        </p:blipFill>
        <p:spPr bwMode="auto">
          <a:xfrm>
            <a:off x="642938" y="1143000"/>
            <a:ext cx="78327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テキスト ボックス 7"/>
          <p:cNvSpPr txBox="1">
            <a:spLocks noChangeArrowheads="1"/>
          </p:cNvSpPr>
          <p:nvPr/>
        </p:nvSpPr>
        <p:spPr bwMode="auto">
          <a:xfrm>
            <a:off x="785813" y="4786313"/>
            <a:ext cx="7929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  <a:cs typeface="Arial" pitchFamily="34" charset="0"/>
              </a:rPr>
              <a:t>Suzaku discovered  the hard-X ray emissions from ultra-relativistic electrons of Jovian radiation belt by the inverse-Compton scattering.  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7143750" y="3857625"/>
            <a:ext cx="1662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Ezoe et al., 2010. </a:t>
            </a:r>
          </a:p>
        </p:txBody>
      </p:sp>
      <p:sp>
        <p:nvSpPr>
          <p:cNvPr id="1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85837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  Jovian radiation belt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285875" y="5500688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r>
              <a:rPr kumimoji="0" lang="en-US" altLang="ja-JP" sz="1600" b="0"/>
              <a:t>Y. Matsumoto</a:t>
            </a:r>
            <a:r>
              <a:rPr kumimoji="0" lang="ja-JP" altLang="en-US" sz="1600" b="0"/>
              <a:t>　</a:t>
            </a:r>
            <a:r>
              <a:rPr kumimoji="0" lang="en-US" altLang="ja-JP" sz="1600" b="0"/>
              <a:t>PEM029-01 (5/25 AM1)</a:t>
            </a:r>
          </a:p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endParaRPr kumimoji="0" lang="en-US" altLang="ja-JP" sz="1600" b="0"/>
          </a:p>
        </p:txBody>
      </p:sp>
      <p:pic>
        <p:nvPicPr>
          <p:cNvPr id="7" name="Density_gmm_N=4_Bz=-5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857250"/>
            <a:ext cx="4500562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8" name="Rectangle 21"/>
          <p:cNvSpPr>
            <a:spLocks noRot="1" noChangeArrowheads="1"/>
          </p:cNvSpPr>
          <p:nvPr/>
        </p:nvSpPr>
        <p:spPr bwMode="auto">
          <a:xfrm>
            <a:off x="250825" y="-234950"/>
            <a:ext cx="9393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 KHI as a source of MHD waves in the inner magnetosphere </a:t>
            </a:r>
          </a:p>
        </p:txBody>
      </p:sp>
      <p:sp>
        <p:nvSpPr>
          <p:cNvPr id="3079" name="Text Box 32"/>
          <p:cNvSpPr txBox="1">
            <a:spLocks noChangeArrowheads="1"/>
          </p:cNvSpPr>
          <p:nvPr/>
        </p:nvSpPr>
        <p:spPr bwMode="auto">
          <a:xfrm>
            <a:off x="357188" y="6305550"/>
            <a:ext cx="878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Fast mode is launched at the boundary layer, and propagates into the inner magnetosphere.</a:t>
            </a:r>
          </a:p>
        </p:txBody>
      </p:sp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5" y="1714500"/>
            <a:ext cx="3889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7000875" y="4857750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r>
              <a:rPr kumimoji="0" lang="en-US" altLang="ja-JP" sz="1600" b="0"/>
              <a:t>Ukhorksy et al., 2009</a:t>
            </a:r>
          </a:p>
          <a:p>
            <a:pPr marL="533400" indent="-533400" eaLnBrk="0" hangingPunct="0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0066FF"/>
              </a:buClr>
              <a:buSzPct val="150000"/>
            </a:pPr>
            <a:endParaRPr kumimoji="0" lang="en-US" altLang="ja-JP" sz="1600" b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143500" y="4429125"/>
          <a:ext cx="1143000" cy="447675"/>
        </p:xfrm>
        <a:graphic>
          <a:graphicData uri="http://schemas.openxmlformats.org/presentationml/2006/ole">
            <p:oleObj spid="_x0000_s3074" name="数式" r:id="rId7" imgW="58392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917575"/>
            <a:ext cx="6219825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Line 24"/>
          <p:cNvSpPr>
            <a:spLocks noChangeShapeType="1"/>
          </p:cNvSpPr>
          <p:nvPr/>
        </p:nvSpPr>
        <p:spPr bwMode="auto">
          <a:xfrm flipH="1">
            <a:off x="2168525" y="2563813"/>
            <a:ext cx="312738" cy="865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2" name="Text Box 25"/>
          <p:cNvSpPr txBox="1">
            <a:spLocks noChangeArrowheads="1"/>
          </p:cNvSpPr>
          <p:nvPr/>
        </p:nvSpPr>
        <p:spPr bwMode="auto">
          <a:xfrm>
            <a:off x="1809750" y="350043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Arial" pitchFamily="34" charset="0"/>
              </a:rPr>
              <a:t>outer belt </a:t>
            </a:r>
          </a:p>
        </p:txBody>
      </p:sp>
      <p:sp>
        <p:nvSpPr>
          <p:cNvPr id="48133" name="Line 26"/>
          <p:cNvSpPr>
            <a:spLocks noChangeShapeType="1"/>
          </p:cNvSpPr>
          <p:nvPr/>
        </p:nvSpPr>
        <p:spPr bwMode="auto">
          <a:xfrm>
            <a:off x="2816225" y="1700213"/>
            <a:ext cx="504825" cy="835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4" name="Line 27"/>
          <p:cNvSpPr>
            <a:spLocks noChangeShapeType="1"/>
          </p:cNvSpPr>
          <p:nvPr/>
        </p:nvSpPr>
        <p:spPr bwMode="auto">
          <a:xfrm flipH="1" flipV="1">
            <a:off x="4860925" y="2887663"/>
            <a:ext cx="431800" cy="1223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5" name="Text Box 28"/>
          <p:cNvSpPr txBox="1">
            <a:spLocks noChangeArrowheads="1"/>
          </p:cNvSpPr>
          <p:nvPr/>
        </p:nvSpPr>
        <p:spPr bwMode="auto">
          <a:xfrm>
            <a:off x="5365750" y="4040188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Arial" pitchFamily="34" charset="0"/>
              </a:rPr>
              <a:t>inner belt </a:t>
            </a:r>
          </a:p>
        </p:txBody>
      </p:sp>
      <p:sp>
        <p:nvSpPr>
          <p:cNvPr id="48136" name="Text Box 29"/>
          <p:cNvSpPr txBox="1">
            <a:spLocks noChangeArrowheads="1"/>
          </p:cNvSpPr>
          <p:nvPr/>
        </p:nvSpPr>
        <p:spPr bwMode="auto">
          <a:xfrm>
            <a:off x="2024063" y="1268413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Arial" pitchFamily="34" charset="0"/>
              </a:rPr>
              <a:t>slot region</a:t>
            </a:r>
          </a:p>
        </p:txBody>
      </p:sp>
      <p:sp>
        <p:nvSpPr>
          <p:cNvPr id="48137" name="Rectangle 36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38" name="Rectangle 37"/>
          <p:cNvSpPr>
            <a:spLocks noRot="1" noChangeArrowheads="1"/>
          </p:cNvSpPr>
          <p:nvPr/>
        </p:nvSpPr>
        <p:spPr bwMode="auto">
          <a:xfrm>
            <a:off x="468313" y="-228600"/>
            <a:ext cx="4679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>
                <a:latin typeface="Arial" pitchFamily="34" charset="0"/>
              </a:rPr>
              <a:t>1.  Introduction </a:t>
            </a:r>
            <a:r>
              <a:rPr lang="ja-JP" altLang="en-US">
                <a:latin typeface="Arial" pitchFamily="34" charset="0"/>
              </a:rPr>
              <a:t>・・・ </a:t>
            </a:r>
            <a:r>
              <a:rPr lang="en-US" altLang="ja-JP">
                <a:latin typeface="Arial" pitchFamily="34" charset="0"/>
              </a:rPr>
              <a:t>Geospace</a:t>
            </a:r>
          </a:p>
        </p:txBody>
      </p:sp>
      <p:pic>
        <p:nvPicPr>
          <p:cNvPr id="48139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976688"/>
            <a:ext cx="41036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Text Box 39"/>
          <p:cNvSpPr txBox="1">
            <a:spLocks noChangeArrowheads="1"/>
          </p:cNvSpPr>
          <p:nvPr/>
        </p:nvSpPr>
        <p:spPr bwMode="auto">
          <a:xfrm>
            <a:off x="4932363" y="5105400"/>
            <a:ext cx="37655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MeV electrons of the radiation belts</a:t>
            </a:r>
          </a:p>
          <a:p>
            <a:r>
              <a:rPr lang="en-US" altLang="ja-JP" sz="1800" b="0">
                <a:latin typeface="Arial" pitchFamily="34" charset="0"/>
              </a:rPr>
              <a:t>cause satellite anomaly, so that</a:t>
            </a:r>
          </a:p>
          <a:p>
            <a:r>
              <a:rPr lang="en-US" altLang="ja-JP" sz="1800" b="0">
                <a:latin typeface="Arial" pitchFamily="34" charset="0"/>
              </a:rPr>
              <a:t>understanding of the radiation belt</a:t>
            </a:r>
          </a:p>
          <a:p>
            <a:r>
              <a:rPr lang="en-US" altLang="ja-JP" sz="1800" b="0">
                <a:latin typeface="Arial" pitchFamily="34" charset="0"/>
              </a:rPr>
              <a:t>dynamics is one of the key issue</a:t>
            </a:r>
          </a:p>
          <a:p>
            <a:r>
              <a:rPr lang="en-US" altLang="ja-JP" sz="1800" b="0">
                <a:latin typeface="Arial" pitchFamily="34" charset="0"/>
              </a:rPr>
              <a:t>of space weather study.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0660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altLang="ja-JP" sz="2200" i="1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  simulation/integrated studies (PI: K. Seki)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50825" y="620713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solidFill>
                  <a:srgbClr val="FFFF00"/>
                </a:solidFill>
                <a:latin typeface="Arial" pitchFamily="34" charset="0"/>
              </a:rPr>
              <a:t>・</a:t>
            </a:r>
            <a:r>
              <a:rPr lang="en-US" altLang="ja-JP" sz="2000" u="sng">
                <a:solidFill>
                  <a:srgbClr val="FFFF00"/>
                </a:solidFill>
                <a:latin typeface="Arial" pitchFamily="34" charset="0"/>
              </a:rPr>
              <a:t>simulation/integrated studies</a:t>
            </a:r>
            <a:endParaRPr lang="en-US" altLang="ja-JP" sz="20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157" name="Rectangle 13"/>
          <p:cNvSpPr>
            <a:spLocks noChangeArrowheads="1"/>
          </p:cNvSpPr>
          <p:nvPr/>
        </p:nvSpPr>
        <p:spPr bwMode="auto">
          <a:xfrm>
            <a:off x="0" y="4214813"/>
            <a:ext cx="4535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global simulation of the radiation belts </a:t>
            </a:r>
          </a:p>
        </p:txBody>
      </p:sp>
      <p:sp>
        <p:nvSpPr>
          <p:cNvPr id="49158" name="Rectangle 15"/>
          <p:cNvSpPr>
            <a:spLocks noChangeArrowheads="1"/>
          </p:cNvSpPr>
          <p:nvPr/>
        </p:nvSpPr>
        <p:spPr bwMode="auto">
          <a:xfrm>
            <a:off x="1143000" y="4500563"/>
            <a:ext cx="5221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>
                <a:latin typeface="Arial" pitchFamily="34" charset="0"/>
              </a:rPr>
              <a:t>Miyoshi and Jordanova [2009]</a:t>
            </a:r>
          </a:p>
        </p:txBody>
      </p:sp>
      <p:sp>
        <p:nvSpPr>
          <p:cNvPr id="49159" name="Rectangle 19"/>
          <p:cNvSpPr>
            <a:spLocks noChangeArrowheads="1"/>
          </p:cNvSpPr>
          <p:nvPr/>
        </p:nvSpPr>
        <p:spPr bwMode="auto">
          <a:xfrm>
            <a:off x="428625" y="5715000"/>
            <a:ext cx="90725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Comprehensive simulations including both micro wave-particle interaction</a:t>
            </a:r>
          </a:p>
          <a:p>
            <a:r>
              <a:rPr lang="en-US" altLang="ja-JP" sz="1800" b="0">
                <a:latin typeface="Arial" pitchFamily="34" charset="0"/>
              </a:rPr>
              <a:t>and macro processes, which can be compared with the observations, are </a:t>
            </a:r>
          </a:p>
          <a:p>
            <a:r>
              <a:rPr lang="en-US" altLang="ja-JP" sz="1800" b="0">
                <a:latin typeface="Arial" pitchFamily="34" charset="0"/>
              </a:rPr>
              <a:t>necessary for the </a:t>
            </a:r>
            <a:r>
              <a:rPr lang="en-US" altLang="ja-JP" sz="1800" i="1">
                <a:latin typeface="Britannic Bold" pitchFamily="34" charset="0"/>
              </a:rPr>
              <a:t>ERG</a:t>
            </a:r>
            <a:r>
              <a:rPr lang="en-US" altLang="ja-JP" sz="1800" b="0">
                <a:latin typeface="Arial" pitchFamily="34" charset="0"/>
              </a:rPr>
              <a:t> project.</a:t>
            </a:r>
          </a:p>
          <a:p>
            <a:endParaRPr lang="en-US" altLang="ja-JP" sz="1800" b="0">
              <a:latin typeface="Arial" pitchFamily="34" charset="0"/>
            </a:endParaRPr>
          </a:p>
          <a:p>
            <a:endParaRPr lang="en-US" altLang="ja-JP" sz="1800" b="0">
              <a:latin typeface="Arial" pitchFamily="34" charset="0"/>
            </a:endParaRPr>
          </a:p>
        </p:txBody>
      </p:sp>
      <p:pic>
        <p:nvPicPr>
          <p:cNvPr id="491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1643063"/>
            <a:ext cx="2682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4"/>
          <p:cNvSpPr>
            <a:spLocks noChangeArrowheads="1"/>
          </p:cNvSpPr>
          <p:nvPr/>
        </p:nvSpPr>
        <p:spPr bwMode="auto">
          <a:xfrm>
            <a:off x="5256213" y="4143375"/>
            <a:ext cx="3887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micro simulation for chorus waves </a:t>
            </a:r>
          </a:p>
        </p:txBody>
      </p:sp>
      <p:sp>
        <p:nvSpPr>
          <p:cNvPr id="49162" name="Rectangle 5"/>
          <p:cNvSpPr>
            <a:spLocks noChangeArrowheads="1"/>
          </p:cNvSpPr>
          <p:nvPr/>
        </p:nvSpPr>
        <p:spPr bwMode="auto">
          <a:xfrm>
            <a:off x="6858000" y="3786188"/>
            <a:ext cx="5221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>
                <a:latin typeface="Arial" pitchFamily="34" charset="0"/>
              </a:rPr>
              <a:t>Katoh and Omura [2007]</a:t>
            </a:r>
          </a:p>
        </p:txBody>
      </p:sp>
      <p:pic>
        <p:nvPicPr>
          <p:cNvPr id="4916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428750"/>
            <a:ext cx="316865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5" descr="Fig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3825" y="1643063"/>
            <a:ext cx="26701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358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08513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 2. The </a:t>
            </a:r>
            <a:r>
              <a:rPr lang="en-US" altLang="ja-JP" sz="2400" i="1" dirty="0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400" dirty="0" smtClean="0">
                <a:solidFill>
                  <a:schemeClr val="tx1"/>
                </a:solidFill>
                <a:latin typeface="Arial" charset="0"/>
              </a:rPr>
              <a:t>  project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684213" y="1268413"/>
            <a:ext cx="8064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200" b="0" u="sng">
                <a:solidFill>
                  <a:srgbClr val="FFFF00"/>
                </a:solidFill>
                <a:latin typeface="Arial" pitchFamily="34" charset="0"/>
              </a:rPr>
              <a:t>Significance of this project.</a:t>
            </a:r>
          </a:p>
          <a:p>
            <a:endParaRPr lang="en-US" altLang="ja-JP" sz="2200" b="0" u="sng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2000" b="0">
                <a:latin typeface="Arial" pitchFamily="34" charset="0"/>
              </a:rPr>
              <a:t>　　・ </a:t>
            </a:r>
            <a:r>
              <a:rPr lang="en-US" altLang="ja-JP" sz="2000" b="0">
                <a:latin typeface="Arial" pitchFamily="34" charset="0"/>
              </a:rPr>
              <a:t>direct observations on generation of relativistic electrons </a:t>
            </a:r>
          </a:p>
          <a:p>
            <a:r>
              <a:rPr lang="en-US" altLang="ja-JP" sz="2000" b="0">
                <a:latin typeface="Arial" pitchFamily="34" charset="0"/>
              </a:rPr>
              <a:t>       at the magnetic equator in the inner magnetosphere</a:t>
            </a:r>
          </a:p>
          <a:p>
            <a:r>
              <a:rPr lang="en-US" altLang="ja-JP" sz="2000" b="0">
                <a:latin typeface="Arial" pitchFamily="34" charset="0"/>
              </a:rPr>
              <a:t>         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2000" b="0" u="sng">
                <a:latin typeface="Arial" pitchFamily="34" charset="0"/>
                <a:sym typeface="Wingdings" pitchFamily="2" charset="2"/>
              </a:rPr>
              <a:t>contribution to understanding of the particle acceleration </a:t>
            </a:r>
          </a:p>
          <a:p>
            <a:r>
              <a:rPr lang="en-US" altLang="ja-JP" sz="2000" b="0">
                <a:latin typeface="Arial" pitchFamily="34" charset="0"/>
                <a:sym typeface="Wingdings" pitchFamily="2" charset="2"/>
              </a:rPr>
              <a:t>              </a:t>
            </a:r>
            <a:r>
              <a:rPr lang="en-US" altLang="ja-JP" sz="2000" b="0" u="sng">
                <a:latin typeface="Arial" pitchFamily="34" charset="0"/>
                <a:sym typeface="Wingdings" pitchFamily="2" charset="2"/>
              </a:rPr>
              <a:t>in the universe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.</a:t>
            </a:r>
            <a:endParaRPr lang="en-US" altLang="ja-JP" sz="2000" b="0">
              <a:latin typeface="Arial" pitchFamily="34" charset="0"/>
            </a:endParaRP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ja-JP" altLang="en-US" sz="2000" b="0">
                <a:latin typeface="Arial" pitchFamily="34" charset="0"/>
              </a:rPr>
              <a:t>　　・ </a:t>
            </a:r>
            <a:r>
              <a:rPr lang="en-US" altLang="ja-JP" sz="2000" b="0">
                <a:latin typeface="Arial" pitchFamily="34" charset="0"/>
              </a:rPr>
              <a:t>instrumental development to measure plasma and fields </a:t>
            </a:r>
          </a:p>
          <a:p>
            <a:r>
              <a:rPr lang="en-US" altLang="ja-JP" sz="2000" b="0">
                <a:latin typeface="Arial" pitchFamily="34" charset="0"/>
              </a:rPr>
              <a:t>       under the incidence of radiation belt particles with small satellite</a:t>
            </a:r>
          </a:p>
          <a:p>
            <a:r>
              <a:rPr lang="en-US" altLang="ja-JP" sz="2000" b="0">
                <a:latin typeface="Arial" pitchFamily="34" charset="0"/>
              </a:rPr>
              <a:t>         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2000" b="0" u="sng">
                <a:latin typeface="Arial" pitchFamily="34" charset="0"/>
                <a:sym typeface="Wingdings" pitchFamily="2" charset="2"/>
              </a:rPr>
              <a:t>contribution to the future Jovian mission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.</a:t>
            </a:r>
            <a:endParaRPr lang="en-US" altLang="ja-JP" sz="2000" b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2000" b="0">
                <a:solidFill>
                  <a:srgbClr val="CC6600"/>
                </a:solidFill>
                <a:latin typeface="Arial" pitchFamily="34" charset="0"/>
              </a:rPr>
              <a:t>　</a:t>
            </a:r>
            <a:endParaRPr lang="ja-JP" altLang="en-US" sz="2000">
              <a:solidFill>
                <a:srgbClr val="99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876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7137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Science Coordination Team/Project Science Center </a:t>
            </a:r>
          </a:p>
        </p:txBody>
      </p:sp>
      <p:pic>
        <p:nvPicPr>
          <p:cNvPr id="52228" name="コンテンツ プレースホルダ 6" descr="20070621_sd_hok_pw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143250"/>
            <a:ext cx="5443537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00063" y="6143625"/>
            <a:ext cx="7786687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Courier" pitchFamily="49" charset="0"/>
                <a:cs typeface="Courier New" pitchFamily="49" charset="0"/>
              </a:rPr>
              <a:t>IDL&gt; cdf2tplot, file = ‘sd_hok_l2_20070621_v01.cdf’</a:t>
            </a:r>
            <a:r>
              <a:rPr lang="en-US" altLang="ja-JP" sz="1200" dirty="0">
                <a:latin typeface="Courier" pitchFamily="49" charset="0"/>
              </a:rPr>
              <a:t>   </a:t>
            </a:r>
            <a:endParaRPr lang="en-US" altLang="ja-JP" sz="1200" dirty="0">
              <a:solidFill>
                <a:srgbClr val="C00000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Courier" pitchFamily="49" charset="0"/>
                <a:cs typeface="Courier New" pitchFamily="49" charset="0"/>
              </a:rPr>
              <a:t>IDL&gt; </a:t>
            </a:r>
            <a:r>
              <a:rPr lang="en-US" altLang="ja-JP" sz="1200" dirty="0" err="1">
                <a:latin typeface="Courier" pitchFamily="49" charset="0"/>
                <a:cs typeface="Courier New" pitchFamily="49" charset="0"/>
              </a:rPr>
              <a:t>tplot</a:t>
            </a:r>
            <a:r>
              <a:rPr lang="en-US" altLang="ja-JP" sz="1200" dirty="0">
                <a:latin typeface="Courier" pitchFamily="49" charset="0"/>
                <a:cs typeface="Courier New" pitchFamily="49" charset="0"/>
              </a:rPr>
              <a:t>, ‘pwr_0’ </a:t>
            </a:r>
            <a:r>
              <a:rPr lang="en-US" altLang="ja-JP" sz="1200" dirty="0">
                <a:latin typeface="Courier" pitchFamily="49" charset="0"/>
              </a:rPr>
              <a:t> </a:t>
            </a:r>
            <a:r>
              <a:rPr lang="ja-JP" altLang="en-US" sz="1200" dirty="0">
                <a:latin typeface="Courier" pitchFamily="49" charset="0"/>
              </a:rPr>
              <a:t>　　　　　　　　　　　　　　　　　　　　　</a:t>
            </a:r>
            <a:endParaRPr lang="ja-JP" altLang="en-US" sz="1200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000125"/>
            <a:ext cx="4357687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15"/>
          <p:cNvSpPr>
            <a:spLocks noRot="1" noChangeArrowheads="1"/>
          </p:cNvSpPr>
          <p:nvPr/>
        </p:nvSpPr>
        <p:spPr bwMode="auto">
          <a:xfrm>
            <a:off x="539750" y="1428750"/>
            <a:ext cx="8604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Design for CDF format of Hokkaido</a:t>
            </a:r>
          </a:p>
          <a:p>
            <a:r>
              <a:rPr lang="en-US" altLang="ja-JP" sz="1800" b="0">
                <a:latin typeface="Arial" pitchFamily="34" charset="0"/>
              </a:rPr>
              <a:t>HF radar (STEL, Nagoya Univ.) to</a:t>
            </a:r>
          </a:p>
          <a:p>
            <a:r>
              <a:rPr lang="en-US" altLang="ja-JP" sz="1800" b="0">
                <a:latin typeface="Arial" pitchFamily="34" charset="0"/>
              </a:rPr>
              <a:t>plot  and analysis in TDAS. </a:t>
            </a:r>
            <a:br>
              <a:rPr lang="en-US" altLang="ja-JP" sz="1800" b="0">
                <a:latin typeface="Arial" pitchFamily="34" charset="0"/>
              </a:rPr>
            </a:br>
            <a:endParaRPr lang="en-US" altLang="ja-JP" sz="1800" b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28625" y="928688"/>
            <a:ext cx="957738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FY 2006             -  The official working group of the </a:t>
            </a:r>
            <a:r>
              <a:rPr lang="en-US" altLang="ja-JP" sz="1800" b="0" i="1">
                <a:latin typeface="Britannic Bold" pitchFamily="34" charset="0"/>
              </a:rPr>
              <a:t>ERG</a:t>
            </a:r>
            <a:r>
              <a:rPr lang="en-US" altLang="ja-JP" sz="1800" b="0">
                <a:latin typeface="Arial" pitchFamily="34" charset="0"/>
              </a:rPr>
              <a:t> satellite was approved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                               in ISAS/JAXA.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FY 2007             -   Pre-Phase A study.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>
              <a:latin typeface="Arial" pitchFamily="34" charset="0"/>
            </a:endParaRP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FY 2008             -   The proposal for Phase-A study was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                                                                                submitted to ISAS/JAXA.</a:t>
            </a:r>
          </a:p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ja-JP" sz="1800" b="0">
              <a:latin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600" smtClean="0">
                <a:latin typeface="Arial" charset="0"/>
              </a:rPr>
              <a:t>Mission Status &amp; Schedule</a:t>
            </a:r>
            <a:endParaRPr lang="en-US" altLang="ja-JP" sz="4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85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b="0" i="1" smtClean="0">
                <a:latin typeface="Britannic Bold" pitchFamily="34" charset="0"/>
              </a:rPr>
              <a:t>ERG</a:t>
            </a:r>
            <a:r>
              <a:rPr lang="en-US" altLang="ja-JP" sz="2400" smtClean="0">
                <a:latin typeface="Arial" charset="0"/>
              </a:rPr>
              <a:t> proposal </a:t>
            </a:r>
            <a:endParaRPr lang="en-US" altLang="ja-JP" sz="2400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4206875" cy="55641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643438" y="1412875"/>
            <a:ext cx="395128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200" b="0">
                <a:latin typeface="Arial" pitchFamily="34" charset="0"/>
              </a:rPr>
              <a:t>September 30, 2008</a:t>
            </a: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en-US" altLang="ja-JP" sz="2000" b="0">
                <a:latin typeface="Arial" pitchFamily="34" charset="0"/>
              </a:rPr>
              <a:t>The proposal has been submitted</a:t>
            </a:r>
          </a:p>
          <a:p>
            <a:r>
              <a:rPr lang="en-US" altLang="ja-JP" sz="2000" b="0">
                <a:latin typeface="Arial" pitchFamily="34" charset="0"/>
              </a:rPr>
              <a:t>to JAXA/ISAS. 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573588" y="5243513"/>
            <a:ext cx="436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Thank you very much for </a:t>
            </a:r>
          </a:p>
          <a:p>
            <a:r>
              <a:rPr lang="en-US" altLang="ja-JP" sz="2000" b="0">
                <a:latin typeface="Arial" pitchFamily="34" charset="0"/>
              </a:rPr>
              <a:t>                        the supporting letters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427538" y="2851150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4346" name="Text Box 11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5899150" y="4652963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4141788" y="465296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4355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56" name="Text Box 32"/>
          <p:cNvSpPr txBox="1">
            <a:spLocks noChangeArrowheads="1"/>
          </p:cNvSpPr>
          <p:nvPr/>
        </p:nvSpPr>
        <p:spPr bwMode="auto">
          <a:xfrm>
            <a:off x="6372225" y="26606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wave growth </a:t>
            </a:r>
          </a:p>
        </p:txBody>
      </p:sp>
      <p:sp>
        <p:nvSpPr>
          <p:cNvPr id="14357" name="Text Box 33"/>
          <p:cNvSpPr txBox="1">
            <a:spLocks noChangeArrowheads="1"/>
          </p:cNvSpPr>
          <p:nvPr/>
        </p:nvSpPr>
        <p:spPr bwMode="auto">
          <a:xfrm>
            <a:off x="6227763" y="1724025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acceleration</a:t>
            </a:r>
          </a:p>
        </p:txBody>
      </p:sp>
      <p:sp>
        <p:nvSpPr>
          <p:cNvPr id="14358" name="AutoShape 35"/>
          <p:cNvSpPr>
            <a:spLocks noChangeArrowheads="1"/>
          </p:cNvSpPr>
          <p:nvPr/>
        </p:nvSpPr>
        <p:spPr bwMode="auto">
          <a:xfrm>
            <a:off x="6227763" y="2132013"/>
            <a:ext cx="2087562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>
              <a:latin typeface="Arial" pitchFamily="34" charset="0"/>
            </a:endParaRPr>
          </a:p>
          <a:p>
            <a:pPr algn="ctr"/>
            <a:r>
              <a:rPr lang="en-US" altLang="ja-JP" sz="1800">
                <a:solidFill>
                  <a:schemeClr val="bg1"/>
                </a:solidFill>
                <a:latin typeface="Arial" pitchFamily="34" charset="0"/>
              </a:rPr>
              <a:t>whistler</a:t>
            </a:r>
          </a:p>
          <a:p>
            <a:pPr algn="ctr"/>
            <a:endParaRPr lang="en-US" altLang="ja-JP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59" name="Text Box 54"/>
          <p:cNvSpPr txBox="1">
            <a:spLocks noChangeArrowheads="1"/>
          </p:cNvSpPr>
          <p:nvPr/>
        </p:nvSpPr>
        <p:spPr bwMode="auto">
          <a:xfrm>
            <a:off x="179388" y="692150"/>
            <a:ext cx="720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internal sources (w-p interactions)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– violation of all invariants </a:t>
            </a:r>
            <a:endParaRPr lang="ja-JP" altLang="en-US" sz="2000" b="0" u="sng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4360" name="Rectangle 55"/>
          <p:cNvSpPr>
            <a:spLocks noRot="1" noChangeArrowheads="1"/>
          </p:cNvSpPr>
          <p:nvPr/>
        </p:nvSpPr>
        <p:spPr bwMode="auto">
          <a:xfrm>
            <a:off x="250825" y="-234950"/>
            <a:ext cx="817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Internal Source via wave particle interactions </a:t>
            </a:r>
          </a:p>
        </p:txBody>
      </p:sp>
      <p:sp>
        <p:nvSpPr>
          <p:cNvPr id="14361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2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4363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4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4365" name="AutoShape 31"/>
          <p:cNvSpPr>
            <a:spLocks noChangeArrowheads="1"/>
          </p:cNvSpPr>
          <p:nvPr/>
        </p:nvSpPr>
        <p:spPr bwMode="auto">
          <a:xfrm flipH="1" flipV="1">
            <a:off x="5940425" y="1773238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4366" name="Text Box 53"/>
          <p:cNvSpPr txBox="1">
            <a:spLocks noChangeArrowheads="1"/>
          </p:cNvSpPr>
          <p:nvPr/>
        </p:nvSpPr>
        <p:spPr bwMode="auto">
          <a:xfrm>
            <a:off x="611188" y="5373688"/>
            <a:ext cx="100012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Whistler mode waves act as a mediating agent via cyclotron resonance </a:t>
            </a:r>
          </a:p>
          <a:p>
            <a:r>
              <a:rPr lang="en-US" altLang="ja-JP" sz="1600" b="0">
                <a:latin typeface="Arial" pitchFamily="34" charset="0"/>
              </a:rPr>
              <a:t>    - absorbing a fraction of  the power of ring current electrons, </a:t>
            </a:r>
          </a:p>
          <a:p>
            <a:r>
              <a:rPr lang="en-US" altLang="ja-JP" sz="1600" b="0">
                <a:latin typeface="Arial" pitchFamily="34" charset="0"/>
              </a:rPr>
              <a:t>                                                                                  which results in wave growth</a:t>
            </a:r>
          </a:p>
          <a:p>
            <a:r>
              <a:rPr lang="en-US" altLang="ja-JP" sz="1600" b="0">
                <a:latin typeface="Arial" pitchFamily="34" charset="0"/>
              </a:rPr>
              <a:t>    - its transfer to the acceleration of high energy electrons.</a:t>
            </a:r>
          </a:p>
          <a:p>
            <a:endParaRPr lang="en-US" altLang="ja-JP" sz="1600" b="0">
              <a:latin typeface="Arial" pitchFamily="34" charset="0"/>
            </a:endParaRPr>
          </a:p>
          <a:p>
            <a:endParaRPr lang="en-US" altLang="ja-JP" sz="1600" b="0">
              <a:latin typeface="Arial" pitchFamily="34" charset="0"/>
            </a:endParaRPr>
          </a:p>
          <a:p>
            <a:r>
              <a:rPr lang="en-US" altLang="ja-JP" sz="1600" b="0">
                <a:latin typeface="Arial" pitchFamily="34" charset="0"/>
              </a:rPr>
              <a:t>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85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b="0" i="1" smtClean="0">
                <a:latin typeface="Britannic Bold" pitchFamily="34" charset="0"/>
              </a:rPr>
              <a:t>ERG</a:t>
            </a:r>
            <a:r>
              <a:rPr lang="en-US" altLang="ja-JP" sz="2400" smtClean="0">
                <a:latin typeface="Arial" charset="0"/>
              </a:rPr>
              <a:t> proposal </a:t>
            </a:r>
            <a:endParaRPr lang="en-US" altLang="ja-JP" sz="2400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714375"/>
            <a:ext cx="42481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85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b="0" i="1" smtClean="0">
                <a:latin typeface="Britannic Bold" pitchFamily="34" charset="0"/>
              </a:rPr>
              <a:t>ERG</a:t>
            </a:r>
            <a:r>
              <a:rPr lang="en-US" altLang="ja-JP" sz="2400" smtClean="0">
                <a:latin typeface="Arial" charset="0"/>
              </a:rPr>
              <a:t> proposal </a:t>
            </a:r>
            <a:endParaRPr lang="en-US" altLang="ja-JP" sz="2400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000125"/>
            <a:ext cx="368141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928688"/>
            <a:ext cx="37004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6200" y="-11113"/>
            <a:ext cx="7088188" cy="6207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000" i="1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2000" b="0" smtClean="0">
                <a:solidFill>
                  <a:srgbClr val="FFFF00"/>
                </a:solidFill>
              </a:rPr>
              <a:t>  </a:t>
            </a:r>
            <a:r>
              <a:rPr lang="en-US" altLang="ja-JP" sz="2000" b="0" smtClean="0">
                <a:solidFill>
                  <a:srgbClr val="FFFF00"/>
                </a:solidFill>
                <a:latin typeface="Helvetica" pitchFamily="34" charset="0"/>
              </a:rPr>
              <a:t>Project Office </a:t>
            </a:r>
            <a:endParaRPr lang="en-US" altLang="ja-JP" sz="1400" u="sng" smtClean="0"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cxnSp>
        <p:nvCxnSpPr>
          <p:cNvPr id="6" name="直線コネクタ 5"/>
          <p:cNvCxnSpPr>
            <a:cxnSpLocks noChangeShapeType="1"/>
          </p:cNvCxnSpPr>
          <p:nvPr/>
        </p:nvCxnSpPr>
        <p:spPr bwMode="auto">
          <a:xfrm>
            <a:off x="0" y="5103813"/>
            <a:ext cx="9144000" cy="1587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直線コネクタ 6"/>
          <p:cNvCxnSpPr>
            <a:cxnSpLocks noChangeShapeType="1"/>
          </p:cNvCxnSpPr>
          <p:nvPr/>
        </p:nvCxnSpPr>
        <p:spPr bwMode="auto">
          <a:xfrm>
            <a:off x="0" y="4038600"/>
            <a:ext cx="9144000" cy="1588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-50800" y="765175"/>
            <a:ext cx="97567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PI:</a:t>
            </a:r>
            <a:r>
              <a:rPr lang="en-US" altLang="ja-JP" sz="1600" b="0">
                <a:latin typeface="Helvetica" pitchFamily="34" charset="0"/>
              </a:rPr>
              <a:t> </a:t>
            </a:r>
            <a:r>
              <a:rPr lang="en-US" altLang="ja-JP" sz="1600">
                <a:latin typeface="Helvetica" pitchFamily="34" charset="0"/>
              </a:rPr>
              <a:t>T. Ono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Science Management:   </a:t>
            </a:r>
            <a:r>
              <a:rPr lang="en-US" altLang="ja-JP" sz="1600" b="0">
                <a:latin typeface="Helvetica" pitchFamily="34" charset="0"/>
              </a:rPr>
              <a:t>Y. Miyoshi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Project Science Center:</a:t>
            </a:r>
            <a:r>
              <a:rPr lang="en-US" altLang="ja-JP" sz="1600" b="0">
                <a:latin typeface="Helvetica" pitchFamily="34" charset="0"/>
              </a:rPr>
              <a:t> K. Seki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Arial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Mission Management:</a:t>
            </a:r>
            <a:r>
              <a:rPr lang="en-US" altLang="ja-JP" sz="1600" b="0">
                <a:latin typeface="Arial" pitchFamily="34" charset="0"/>
              </a:rPr>
              <a:t> T. Takashima, K. Asamura (ISAS/JAXA)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Arial" pitchFamily="34" charset="0"/>
              </a:rPr>
              <a:t>                                          A. Kumamoto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     Administrative Office:</a:t>
            </a:r>
            <a:r>
              <a:rPr lang="en-US" altLang="ja-JP" sz="1600" b="0">
                <a:latin typeface="Arial" pitchFamily="34" charset="0"/>
              </a:rPr>
              <a:t> T. Nagatsuma (NICT)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/>
              <a:t>      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STP International Coordination:</a:t>
            </a:r>
            <a:r>
              <a:rPr lang="en-US" altLang="ja-JP" sz="1600" b="0">
                <a:latin typeface="Arial" pitchFamily="34" charset="0"/>
              </a:rPr>
              <a:t> M. Fujimoto (ISAS/JAXA)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ja-JP" sz="1600" b="0" i="1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Satellite: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PPE PI:</a:t>
            </a:r>
            <a:r>
              <a:rPr lang="en-US" altLang="ja-JP" sz="1600" b="0">
                <a:latin typeface="Helvetica" pitchFamily="34" charset="0"/>
              </a:rPr>
              <a:t> M. Hirahara (Univ. Tokyo)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PWE PI:</a:t>
            </a:r>
            <a:r>
              <a:rPr lang="en-US" altLang="ja-JP" sz="1600" b="0">
                <a:latin typeface="Helvetica" pitchFamily="34" charset="0"/>
              </a:rPr>
              <a:t> Y. Kasaba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MGF PI:</a:t>
            </a:r>
            <a:r>
              <a:rPr lang="en-US" altLang="ja-JP" sz="1600" b="0">
                <a:latin typeface="Helvetica" pitchFamily="34" charset="0"/>
              </a:rPr>
              <a:t> A. Matsuoka (ISAS/JAXA)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</a:t>
            </a:r>
            <a:r>
              <a:rPr lang="en-US" altLang="ja-JP" sz="1600" b="0" i="1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/>
              <a:t>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Ground Networks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        PI:</a:t>
            </a:r>
            <a:r>
              <a:rPr lang="en-US" altLang="ja-JP" sz="1600" b="0">
                <a:latin typeface="Helvetica" pitchFamily="34" charset="0"/>
              </a:rPr>
              <a:t> K. Shiokawa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</a:t>
            </a:r>
            <a:r>
              <a:rPr lang="en-US" altLang="ja-JP" sz="1600" b="0" i="1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Simulation/Integrated Studies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        PI:</a:t>
            </a:r>
            <a:r>
              <a:rPr lang="en-US" altLang="ja-JP" sz="1600" b="0">
                <a:latin typeface="Helvetica" pitchFamily="34" charset="0"/>
              </a:rPr>
              <a:t> K. Seki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latin typeface="Helvetica" pitchFamily="34" charset="0"/>
              </a:rPr>
              <a:t>    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>
              <a:latin typeface="Helvetica" pitchFamily="34" charset="0"/>
            </a:endParaRPr>
          </a:p>
        </p:txBody>
      </p:sp>
      <p:pic>
        <p:nvPicPr>
          <p:cNvPr id="57350" name="Picture 6" descr="onotakayu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88913"/>
            <a:ext cx="115093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sekikanako_p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2188" y="1014413"/>
            <a:ext cx="8128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9025" y="2168525"/>
            <a:ext cx="11525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 descr="photo"/>
          <p:cNvPicPr>
            <a:picLocks noChangeAspect="1" noChangeArrowheads="1"/>
          </p:cNvPicPr>
          <p:nvPr/>
        </p:nvPicPr>
        <p:blipFill>
          <a:blip r:embed="rId6" cstate="print"/>
          <a:srcRect r="31456"/>
          <a:stretch>
            <a:fillRect/>
          </a:stretch>
        </p:blipFill>
        <p:spPr bwMode="auto">
          <a:xfrm>
            <a:off x="7818438" y="4221163"/>
            <a:ext cx="8572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0" descr="photo"/>
          <p:cNvPicPr>
            <a:picLocks noChangeAspect="1" noChangeArrowheads="1"/>
          </p:cNvPicPr>
          <p:nvPr/>
        </p:nvPicPr>
        <p:blipFill>
          <a:blip r:embed="rId7" cstate="print"/>
          <a:srcRect l="18518" t="32484" r="34259"/>
          <a:stretch>
            <a:fillRect/>
          </a:stretch>
        </p:blipFill>
        <p:spPr bwMode="auto">
          <a:xfrm>
            <a:off x="7370763" y="2159000"/>
            <a:ext cx="873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1" descr="pictur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2313" y="4221163"/>
            <a:ext cx="8128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2" descr="kasaba"/>
          <p:cNvPicPr>
            <a:picLocks noChangeAspect="1" noChangeArrowheads="1"/>
          </p:cNvPicPr>
          <p:nvPr/>
        </p:nvPicPr>
        <p:blipFill>
          <a:blip r:embed="rId9" cstate="print"/>
          <a:srcRect l="20343" r="38889" b="44705"/>
          <a:stretch>
            <a:fillRect/>
          </a:stretch>
        </p:blipFill>
        <p:spPr bwMode="auto">
          <a:xfrm>
            <a:off x="6737350" y="4221163"/>
            <a:ext cx="100965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13" descr="shiokawa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5963" y="5516563"/>
            <a:ext cx="9334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4" descr="nagatsuma"/>
          <p:cNvPicPr>
            <a:picLocks noChangeAspect="1" noChangeArrowheads="1"/>
          </p:cNvPicPr>
          <p:nvPr/>
        </p:nvPicPr>
        <p:blipFill>
          <a:blip r:embed="rId11" cstate="print"/>
          <a:srcRect l="44536" t="23752" r="23973" b="36111"/>
          <a:stretch>
            <a:fillRect/>
          </a:stretch>
        </p:blipFill>
        <p:spPr bwMode="auto">
          <a:xfrm>
            <a:off x="6313488" y="3068638"/>
            <a:ext cx="86518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15" descr="miyosh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788" y="1052513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3" cstate="print"/>
          <a:srcRect l="38933" t="51974" r="41878" b="24414"/>
          <a:stretch>
            <a:fillRect/>
          </a:stretch>
        </p:blipFill>
        <p:spPr bwMode="auto">
          <a:xfrm>
            <a:off x="7239000" y="3068638"/>
            <a:ext cx="86201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7137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Development of the Data Analysis Tool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857250"/>
            <a:ext cx="65373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153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66246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b="0" i="1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 Satellite Science Instruments 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058863" y="836613"/>
            <a:ext cx="682625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u="sng">
                <a:solidFill>
                  <a:srgbClr val="FFFF00"/>
                </a:solidFill>
                <a:latin typeface="Arial" pitchFamily="34" charset="0"/>
              </a:rPr>
              <a:t>Particles </a:t>
            </a:r>
            <a:endParaRPr lang="en-US" altLang="ja-JP" sz="1000" b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1800" b="0">
                <a:solidFill>
                  <a:srgbClr val="FF00FF"/>
                </a:solidFill>
                <a:latin typeface="Arial" pitchFamily="34" charset="0"/>
              </a:rPr>
              <a:t>　</a:t>
            </a:r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ions</a:t>
            </a:r>
          </a:p>
          <a:p>
            <a:r>
              <a:rPr lang="ja-JP" altLang="en-US" sz="1800">
                <a:solidFill>
                  <a:schemeClr val="accent1"/>
                </a:solidFill>
                <a:latin typeface="Arial" pitchFamily="34" charset="0"/>
              </a:rPr>
              <a:t>　　</a:t>
            </a:r>
            <a:r>
              <a:rPr lang="ja-JP" altLang="en-US" sz="1800" b="0">
                <a:latin typeface="Arial" pitchFamily="34" charset="0"/>
              </a:rPr>
              <a:t>・ </a:t>
            </a:r>
            <a:r>
              <a:rPr lang="en-US" altLang="ja-JP" sz="1800" b="0">
                <a:latin typeface="Arial" pitchFamily="34" charset="0"/>
              </a:rPr>
              <a:t>ion mass spectrometer (LEPi)        </a:t>
            </a:r>
            <a:r>
              <a:rPr lang="ja-JP" altLang="en-US" sz="1800" b="0">
                <a:latin typeface="Arial" pitchFamily="34" charset="0"/>
              </a:rPr>
              <a:t>・・・ </a:t>
            </a:r>
            <a:r>
              <a:rPr lang="en-US" altLang="ja-JP" sz="1800" b="0">
                <a:latin typeface="Arial" pitchFamily="34" charset="0"/>
              </a:rPr>
              <a:t>10 eV -     25 keV</a:t>
            </a: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ion mass spectrometer (MEPi)       </a:t>
            </a:r>
            <a:r>
              <a:rPr lang="ja-JP" altLang="en-US" sz="1800" b="0">
                <a:latin typeface="Arial" pitchFamily="34" charset="0"/>
              </a:rPr>
              <a:t>・・・ </a:t>
            </a:r>
            <a:r>
              <a:rPr lang="en-US" altLang="ja-JP" sz="1800" b="0">
                <a:latin typeface="Arial" pitchFamily="34" charset="0"/>
              </a:rPr>
              <a:t>10 keV – 180 keV</a:t>
            </a:r>
          </a:p>
          <a:p>
            <a:r>
              <a:rPr lang="ja-JP" altLang="en-US" sz="1800" b="0">
                <a:latin typeface="Arial" pitchFamily="34" charset="0"/>
              </a:rPr>
              <a:t>　　 </a:t>
            </a:r>
          </a:p>
          <a:p>
            <a:r>
              <a:rPr lang="ja-JP" altLang="en-US" sz="1800" b="0">
                <a:solidFill>
                  <a:srgbClr val="FF00FF"/>
                </a:solidFill>
                <a:latin typeface="Arial" pitchFamily="34" charset="0"/>
              </a:rPr>
              <a:t> </a:t>
            </a:r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electron</a:t>
            </a:r>
          </a:p>
          <a:p>
            <a:r>
              <a:rPr lang="ja-JP" altLang="en-US" sz="1800" b="0">
                <a:solidFill>
                  <a:schemeClr val="accent1"/>
                </a:solidFill>
                <a:latin typeface="Arial" pitchFamily="34" charset="0"/>
              </a:rPr>
              <a:t>　　</a:t>
            </a:r>
            <a:r>
              <a:rPr lang="ja-JP" altLang="en-US" sz="1800" b="0">
                <a:latin typeface="Arial" pitchFamily="34" charset="0"/>
              </a:rPr>
              <a:t>・ </a:t>
            </a:r>
            <a:r>
              <a:rPr lang="en-US" altLang="ja-JP" sz="1800" b="0">
                <a:latin typeface="Arial" pitchFamily="34" charset="0"/>
              </a:rPr>
              <a:t>electron sensor (LEPe)                  </a:t>
            </a:r>
            <a:r>
              <a:rPr lang="ja-JP" altLang="en-US" sz="1800" b="0">
                <a:latin typeface="Arial" pitchFamily="34" charset="0"/>
              </a:rPr>
              <a:t>・・・  </a:t>
            </a:r>
            <a:r>
              <a:rPr lang="en-US" altLang="ja-JP" sz="1800" b="0">
                <a:latin typeface="Arial" pitchFamily="34" charset="0"/>
              </a:rPr>
              <a:t>12 eV       –  20 keV  </a:t>
            </a: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electron sensor (MEPe)                 </a:t>
            </a:r>
            <a:r>
              <a:rPr lang="ja-JP" altLang="en-US" sz="1800" b="0">
                <a:latin typeface="Arial" pitchFamily="34" charset="0"/>
              </a:rPr>
              <a:t>・・・   </a:t>
            </a:r>
            <a:r>
              <a:rPr lang="en-US" altLang="ja-JP" sz="1800" b="0">
                <a:latin typeface="Arial" pitchFamily="34" charset="0"/>
              </a:rPr>
              <a:t>5 keV      – 80 keV     </a:t>
            </a: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electron sensor (HEPe)                  </a:t>
            </a:r>
            <a:r>
              <a:rPr lang="ja-JP" altLang="en-US" sz="1800" b="0">
                <a:latin typeface="Arial" pitchFamily="34" charset="0"/>
              </a:rPr>
              <a:t>・・・  </a:t>
            </a:r>
            <a:r>
              <a:rPr lang="en-US" altLang="ja-JP" sz="1800" b="0">
                <a:latin typeface="Arial" pitchFamily="34" charset="0"/>
              </a:rPr>
              <a:t>30 keV    – 2 MeV</a:t>
            </a: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electron sensor  (XEP)                   </a:t>
            </a:r>
            <a:r>
              <a:rPr lang="ja-JP" altLang="en-US" sz="1800" b="0">
                <a:latin typeface="Arial" pitchFamily="34" charset="0"/>
              </a:rPr>
              <a:t>・・・  </a:t>
            </a:r>
            <a:r>
              <a:rPr lang="en-US" altLang="ja-JP" sz="1800" b="0">
                <a:latin typeface="Arial" pitchFamily="34" charset="0"/>
              </a:rPr>
              <a:t>200 keV  – 20 MeV</a:t>
            </a:r>
          </a:p>
          <a:p>
            <a:r>
              <a:rPr lang="en-US" altLang="ja-JP" sz="1800" b="0">
                <a:latin typeface="Arial" pitchFamily="34" charset="0"/>
              </a:rPr>
              <a:t>   </a:t>
            </a:r>
            <a:r>
              <a:rPr lang="en-US" altLang="ja-JP" sz="1800">
                <a:solidFill>
                  <a:srgbClr val="000000"/>
                </a:solidFill>
                <a:latin typeface="ＭＳ Ｐゴシック" pitchFamily="50" charset="-128"/>
              </a:rPr>
              <a:t>             </a:t>
            </a:r>
            <a:endParaRPr lang="en-US" altLang="ja-JP" sz="1800">
              <a:solidFill>
                <a:srgbClr val="CC6600"/>
              </a:solidFill>
              <a:latin typeface="ＭＳ Ｐゴシック" pitchFamily="50" charset="-128"/>
            </a:endParaRPr>
          </a:p>
          <a:p>
            <a:r>
              <a:rPr lang="en-US" altLang="ja-JP" sz="1800" u="sng">
                <a:solidFill>
                  <a:srgbClr val="FFFF00"/>
                </a:solidFill>
                <a:latin typeface="Arial" pitchFamily="34" charset="0"/>
              </a:rPr>
              <a:t>Field &amp; Wave</a:t>
            </a:r>
            <a:r>
              <a:rPr lang="en-US" altLang="ja-JP" sz="180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r>
              <a:rPr lang="ja-JP" altLang="en-US" sz="1800">
                <a:solidFill>
                  <a:srgbClr val="FF00FF"/>
                </a:solidFill>
                <a:latin typeface="Arial" pitchFamily="34" charset="0"/>
              </a:rPr>
              <a:t>　</a:t>
            </a:r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magnetic field</a:t>
            </a:r>
          </a:p>
          <a:p>
            <a:r>
              <a:rPr lang="ja-JP" altLang="en-US" sz="1800" b="0">
                <a:latin typeface="Arial" pitchFamily="34" charset="0"/>
              </a:rPr>
              <a:t>　　・ </a:t>
            </a:r>
            <a:r>
              <a:rPr lang="en-US" altLang="ja-JP" sz="1800" b="0">
                <a:latin typeface="Arial" pitchFamily="34" charset="0"/>
              </a:rPr>
              <a:t>search coil / flux gate magnetometer (DC, ELF, VLF) </a:t>
            </a:r>
            <a:r>
              <a:rPr lang="ja-JP" altLang="en-US" sz="1800" b="0">
                <a:latin typeface="Arial" pitchFamily="34" charset="0"/>
              </a:rPr>
              <a:t>　 </a:t>
            </a:r>
          </a:p>
          <a:p>
            <a:r>
              <a:rPr lang="ja-JP" altLang="en-US" sz="1800" b="0">
                <a:solidFill>
                  <a:srgbClr val="FF00FF"/>
                </a:solidFill>
                <a:latin typeface="Arial" pitchFamily="34" charset="0"/>
              </a:rPr>
              <a:t>　</a:t>
            </a:r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electric field </a:t>
            </a:r>
          </a:p>
          <a:p>
            <a:r>
              <a:rPr lang="en-US" altLang="ja-JP" sz="1800" b="0">
                <a:solidFill>
                  <a:srgbClr val="CC6600"/>
                </a:solidFill>
                <a:latin typeface="Arial" pitchFamily="34" charset="0"/>
              </a:rPr>
              <a:t>  </a:t>
            </a:r>
            <a:r>
              <a:rPr lang="ja-JP" altLang="en-US" sz="1800" b="0">
                <a:solidFill>
                  <a:srgbClr val="CC6600"/>
                </a:solidFill>
                <a:latin typeface="Arial" pitchFamily="34" charset="0"/>
              </a:rPr>
              <a:t>　</a:t>
            </a:r>
            <a:r>
              <a:rPr lang="ja-JP" altLang="en-US" sz="1800" b="0">
                <a:latin typeface="Arial" pitchFamily="34" charset="0"/>
              </a:rPr>
              <a:t>・ </a:t>
            </a:r>
            <a:r>
              <a:rPr lang="en-US" altLang="ja-JP" sz="1800" b="0">
                <a:latin typeface="Arial" pitchFamily="34" charset="0"/>
              </a:rPr>
              <a:t>electric field and plasma wave instrument (DC – a few MHz)</a:t>
            </a:r>
            <a:r>
              <a:rPr lang="ja-JP" altLang="en-US" sz="1800" b="0">
                <a:latin typeface="ＭＳ Ｐゴシック" pitchFamily="50" charset="-128"/>
              </a:rPr>
              <a:t>　  　</a:t>
            </a:r>
            <a:r>
              <a:rPr lang="ja-JP" altLang="en-US" sz="1800" b="0"/>
              <a:t>　　</a:t>
            </a:r>
          </a:p>
          <a:p>
            <a:r>
              <a:rPr lang="ja-JP" altLang="en-US" sz="1800">
                <a:solidFill>
                  <a:srgbClr val="993300"/>
                </a:solidFill>
              </a:rPr>
              <a:t>　　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244" name="Rectangle 4"/>
          <p:cNvSpPr>
            <a:spLocks noRot="1" noChangeArrowheads="1"/>
          </p:cNvSpPr>
          <p:nvPr/>
        </p:nvSpPr>
        <p:spPr bwMode="auto">
          <a:xfrm>
            <a:off x="323850" y="0"/>
            <a:ext cx="66246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Difference between i=10deg and 31deg</a:t>
            </a:r>
          </a:p>
        </p:txBody>
      </p:sp>
      <p:sp>
        <p:nvSpPr>
          <p:cNvPr id="61444" name="Rectangle 6"/>
          <p:cNvSpPr>
            <a:spLocks noRot="1" noChangeArrowheads="1"/>
          </p:cNvSpPr>
          <p:nvPr/>
        </p:nvSpPr>
        <p:spPr bwMode="auto">
          <a:xfrm>
            <a:off x="1042988" y="1485900"/>
            <a:ext cx="7273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The observational period for large equatorial pitch angle decreases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to 20-30% compared with the case of i=10deg.</a:t>
            </a:r>
          </a:p>
        </p:txBody>
      </p:sp>
      <p:pic>
        <p:nvPicPr>
          <p:cNvPr id="61445" name="Picture 7" descr="ERGi31_20130215_20160201_LLR350_26500"/>
          <p:cNvPicPr>
            <a:picLocks noChangeAspect="1" noChangeArrowheads="1"/>
          </p:cNvPicPr>
          <p:nvPr/>
        </p:nvPicPr>
        <p:blipFill>
          <a:blip r:embed="rId3" cstate="print"/>
          <a:srcRect r="15742"/>
          <a:stretch>
            <a:fillRect/>
          </a:stretch>
        </p:blipFill>
        <p:spPr bwMode="auto">
          <a:xfrm>
            <a:off x="601663" y="2420938"/>
            <a:ext cx="42481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8" descr="ERGi10_20130215_20160201_LLR350_26500"/>
          <p:cNvPicPr>
            <a:picLocks noChangeAspect="1" noChangeArrowheads="1"/>
          </p:cNvPicPr>
          <p:nvPr/>
        </p:nvPicPr>
        <p:blipFill>
          <a:blip r:embed="rId4" cstate="print"/>
          <a:srcRect l="10663"/>
          <a:stretch>
            <a:fillRect/>
          </a:stretch>
        </p:blipFill>
        <p:spPr bwMode="auto">
          <a:xfrm>
            <a:off x="4789488" y="2432050"/>
            <a:ext cx="4535487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Rectangle 9"/>
          <p:cNvSpPr>
            <a:spLocks noRot="1" noChangeArrowheads="1"/>
          </p:cNvSpPr>
          <p:nvPr/>
        </p:nvSpPr>
        <p:spPr bwMode="auto">
          <a:xfrm>
            <a:off x="574675" y="692150"/>
            <a:ext cx="8569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I=31deg is a nominal inclination angle with Japanese rocket.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467" name="Rectangle 3"/>
          <p:cNvSpPr>
            <a:spLocks noRot="1" noChangeArrowheads="1"/>
          </p:cNvSpPr>
          <p:nvPr/>
        </p:nvSpPr>
        <p:spPr bwMode="auto">
          <a:xfrm>
            <a:off x="468313" y="-228600"/>
            <a:ext cx="4679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>
                <a:latin typeface="Arial" pitchFamily="34" charset="0"/>
              </a:rPr>
              <a:t>宇宙活動へのインパクト　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1423988"/>
            <a:ext cx="583247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1042988" y="5792788"/>
            <a:ext cx="770572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18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衛星の帯電・放電</a:t>
            </a:r>
            <a:r>
              <a:rPr lang="ja-JP" alt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ja-JP" altLang="en-US" sz="18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シングルイベントアップセット</a:t>
            </a:r>
            <a:r>
              <a:rPr lang="ja-JP" alt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ja-JP" altLang="en-US" sz="18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太陽電池の劣化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064250" y="5549900"/>
            <a:ext cx="1708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</a:rPr>
              <a:t>NASA TM 2002  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1116013" y="620713"/>
            <a:ext cx="77057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放射線帯粒子・・・</a:t>
            </a:r>
            <a:b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ja-JP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　　　</a:t>
            </a:r>
            <a:r>
              <a:rPr lang="ja-JP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人工衛星の安全な運用に大きな影響</a:t>
            </a:r>
          </a:p>
        </p:txBody>
      </p:sp>
      <p:sp>
        <p:nvSpPr>
          <p:cNvPr id="62472" name="Rectangle 8"/>
          <p:cNvSpPr>
            <a:spLocks noRot="1" noChangeArrowheads="1"/>
          </p:cNvSpPr>
          <p:nvPr/>
        </p:nvSpPr>
        <p:spPr bwMode="auto">
          <a:xfrm>
            <a:off x="684213" y="5957888"/>
            <a:ext cx="8388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000">
                <a:latin typeface="Arial" pitchFamily="34" charset="0"/>
              </a:rPr>
              <a:t>         </a:t>
            </a:r>
            <a:r>
              <a:rPr lang="ja-JP" altLang="en-US" sz="2000">
                <a:latin typeface="Arial" pitchFamily="34" charset="0"/>
              </a:rPr>
              <a:t>実用的な放射線帯粒子の変動の予測 </a:t>
            </a:r>
            <a:r>
              <a:rPr lang="en-US" altLang="ja-JP" sz="2000">
                <a:latin typeface="Arial" pitchFamily="34" charset="0"/>
              </a:rPr>
              <a:t>– </a:t>
            </a:r>
            <a:r>
              <a:rPr lang="ja-JP" altLang="en-US" sz="2000">
                <a:latin typeface="Arial" pitchFamily="34" charset="0"/>
              </a:rPr>
              <a:t>宇宙天気研究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ERG_orbit_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12875"/>
            <a:ext cx="37179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3958" name="Rectangle 6"/>
          <p:cNvSpPr>
            <a:spLocks noRot="1" noChangeArrowheads="1"/>
          </p:cNvSpPr>
          <p:nvPr/>
        </p:nvSpPr>
        <p:spPr bwMode="auto">
          <a:xfrm>
            <a:off x="323850" y="0"/>
            <a:ext cx="66246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Difference between i=10deg and 31deg</a:t>
            </a:r>
          </a:p>
        </p:txBody>
      </p:sp>
      <p:sp>
        <p:nvSpPr>
          <p:cNvPr id="63493" name="Rectangle 7"/>
          <p:cNvSpPr>
            <a:spLocks noRot="1" noChangeArrowheads="1"/>
          </p:cNvSpPr>
          <p:nvPr/>
        </p:nvSpPr>
        <p:spPr bwMode="auto">
          <a:xfrm>
            <a:off x="574675" y="692150"/>
            <a:ext cx="8569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I=31deg is a nominal inclination angle with Japanese rocket.</a:t>
            </a:r>
          </a:p>
        </p:txBody>
      </p:sp>
      <p:sp>
        <p:nvSpPr>
          <p:cNvPr id="63494" name="Rectangle 8"/>
          <p:cNvSpPr>
            <a:spLocks noRot="1" noChangeArrowheads="1"/>
          </p:cNvSpPr>
          <p:nvPr/>
        </p:nvSpPr>
        <p:spPr bwMode="auto">
          <a:xfrm>
            <a:off x="4498975" y="2636838"/>
            <a:ext cx="8569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The observational period for large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equatorial pitch angle decreases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to 25-30% compared with the case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of i=10deg.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/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It is possible to achieve the science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target with both appropriate launch 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schedule and enough observation period.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268" name="Rectangle 4"/>
          <p:cNvSpPr>
            <a:spLocks noRot="1" noChangeArrowheads="1"/>
          </p:cNvSpPr>
          <p:nvPr/>
        </p:nvSpPr>
        <p:spPr bwMode="auto">
          <a:xfrm>
            <a:off x="323850" y="0"/>
            <a:ext cx="7704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ja-JP" sz="2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Expected Occurrence of Space Storm during solar cycle 24</a:t>
            </a:r>
          </a:p>
        </p:txBody>
      </p:sp>
      <p:sp>
        <p:nvSpPr>
          <p:cNvPr id="64516" name="Rectangle 5"/>
          <p:cNvSpPr>
            <a:spLocks noRot="1" noChangeArrowheads="1"/>
          </p:cNvSpPr>
          <p:nvPr/>
        </p:nvSpPr>
        <p:spPr bwMode="auto">
          <a:xfrm>
            <a:off x="574675" y="909638"/>
            <a:ext cx="8569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1800" b="0">
                <a:latin typeface="Arial" pitchFamily="34" charset="0"/>
              </a:rPr>
              <a:t>According to solar cycle 22, the occurrence of space storm may decrease </a:t>
            </a:r>
            <a:br>
              <a:rPr lang="en-US" altLang="ja-JP" sz="1800" b="0">
                <a:latin typeface="Arial" pitchFamily="34" charset="0"/>
              </a:rPr>
            </a:br>
            <a:r>
              <a:rPr lang="en-US" altLang="ja-JP" sz="1800" b="0">
                <a:latin typeface="Arial" pitchFamily="34" charset="0"/>
              </a:rPr>
              <a:t>to 40% during the period from 2014 to 2015.</a:t>
            </a:r>
          </a:p>
        </p:txBody>
      </p:sp>
      <p:pic>
        <p:nvPicPr>
          <p:cNvPr id="64517" name="Picture 7" descr="スライド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060575"/>
            <a:ext cx="6624637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45275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393950" y="17891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6372225" y="3141663"/>
            <a:ext cx="2041525" cy="7905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2393950" y="46847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2393950" y="41513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2519363" y="42084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427538" y="2851150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6516688" y="32845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2524125" y="18494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4581525" y="18494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1095375" y="39227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709613" y="2855913"/>
            <a:ext cx="1608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hot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100 keV)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788988" y="1789113"/>
            <a:ext cx="130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relativistic</a:t>
            </a:r>
          </a:p>
          <a:p>
            <a:r>
              <a:rPr lang="en-US" altLang="ja-JP" sz="2000" b="0">
                <a:latin typeface="Arial" pitchFamily="34" charset="0"/>
              </a:rPr>
              <a:t>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16399" name="Text Box 16"/>
          <p:cNvSpPr txBox="1">
            <a:spLocks noChangeArrowheads="1"/>
          </p:cNvSpPr>
          <p:nvPr/>
        </p:nvSpPr>
        <p:spPr bwMode="auto">
          <a:xfrm>
            <a:off x="5899150" y="4652963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4141788" y="465296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2393950" y="14843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 rot="-5400000">
            <a:off x="-173831" y="29852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16403" name="Rectangle 20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04" name="Text Box 32"/>
          <p:cNvSpPr txBox="1">
            <a:spLocks noChangeArrowheads="1"/>
          </p:cNvSpPr>
          <p:nvPr/>
        </p:nvSpPr>
        <p:spPr bwMode="auto">
          <a:xfrm>
            <a:off x="6372225" y="26606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wave growth </a:t>
            </a:r>
          </a:p>
        </p:txBody>
      </p:sp>
      <p:sp>
        <p:nvSpPr>
          <p:cNvPr id="16405" name="Text Box 33"/>
          <p:cNvSpPr txBox="1">
            <a:spLocks noChangeArrowheads="1"/>
          </p:cNvSpPr>
          <p:nvPr/>
        </p:nvSpPr>
        <p:spPr bwMode="auto">
          <a:xfrm>
            <a:off x="6227763" y="1724025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acceleration</a:t>
            </a:r>
          </a:p>
        </p:txBody>
      </p:sp>
      <p:sp>
        <p:nvSpPr>
          <p:cNvPr id="16406" name="AutoShape 35"/>
          <p:cNvSpPr>
            <a:spLocks noChangeArrowheads="1"/>
          </p:cNvSpPr>
          <p:nvPr/>
        </p:nvSpPr>
        <p:spPr bwMode="auto">
          <a:xfrm>
            <a:off x="6227763" y="2132013"/>
            <a:ext cx="2087562" cy="576262"/>
          </a:xfrm>
          <a:prstGeom prst="hexagon">
            <a:avLst>
              <a:gd name="adj" fmla="val 90565"/>
              <a:gd name="vf" fmla="val 11547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 sz="1800">
              <a:latin typeface="Arial" pitchFamily="34" charset="0"/>
            </a:endParaRPr>
          </a:p>
          <a:p>
            <a:pPr algn="ctr"/>
            <a:r>
              <a:rPr lang="en-US" altLang="ja-JP" sz="1800">
                <a:solidFill>
                  <a:schemeClr val="bg1"/>
                </a:solidFill>
                <a:latin typeface="Arial" pitchFamily="34" charset="0"/>
              </a:rPr>
              <a:t>whistler</a:t>
            </a:r>
          </a:p>
          <a:p>
            <a:pPr algn="ctr"/>
            <a:endParaRPr lang="en-US" altLang="ja-JP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407" name="Rectangle 2"/>
          <p:cNvSpPr>
            <a:spLocks noChangeArrowheads="1"/>
          </p:cNvSpPr>
          <p:nvPr/>
        </p:nvSpPr>
        <p:spPr bwMode="auto">
          <a:xfrm>
            <a:off x="4146550" y="29289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08" name="Text Box 9"/>
          <p:cNvSpPr txBox="1">
            <a:spLocks noChangeArrowheads="1"/>
          </p:cNvSpPr>
          <p:nvPr/>
        </p:nvSpPr>
        <p:spPr bwMode="auto">
          <a:xfrm>
            <a:off x="4500563" y="3071813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16409" name="Rectangle 2"/>
          <p:cNvSpPr>
            <a:spLocks noChangeArrowheads="1"/>
          </p:cNvSpPr>
          <p:nvPr/>
        </p:nvSpPr>
        <p:spPr bwMode="auto">
          <a:xfrm>
            <a:off x="4143375" y="2357438"/>
            <a:ext cx="2225675" cy="571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10" name="Text Box 9"/>
          <p:cNvSpPr txBox="1">
            <a:spLocks noChangeArrowheads="1"/>
          </p:cNvSpPr>
          <p:nvPr/>
        </p:nvSpPr>
        <p:spPr bwMode="auto">
          <a:xfrm>
            <a:off x="4429125" y="24574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sub-relativistic</a:t>
            </a:r>
          </a:p>
        </p:txBody>
      </p:sp>
      <p:sp>
        <p:nvSpPr>
          <p:cNvPr id="16411" name="AutoShape 31"/>
          <p:cNvSpPr>
            <a:spLocks noChangeArrowheads="1"/>
          </p:cNvSpPr>
          <p:nvPr/>
        </p:nvSpPr>
        <p:spPr bwMode="auto">
          <a:xfrm flipH="1" flipV="1">
            <a:off x="5940425" y="1773238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99592" y="5445224"/>
            <a:ext cx="75608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Cross-Energy Coupling</a:t>
            </a:r>
            <a:r>
              <a:rPr lang="en-US" altLang="ja-JP" sz="1600" b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1600" b="0" dirty="0">
                <a:latin typeface="Arial" charset="0"/>
              </a:rPr>
              <a:t>between particles of widely differing </a:t>
            </a:r>
            <a:r>
              <a:rPr lang="en-US" altLang="ja-JP" sz="1600" b="0" dirty="0" smtClean="0">
                <a:latin typeface="Arial" charset="0"/>
              </a:rPr>
              <a:t>energies over  6 orders via wave-particle interactions is important to generate relativistic electrons in the inner magnetosphere</a:t>
            </a:r>
            <a:r>
              <a:rPr lang="en-US" altLang="ja-JP" sz="1600" b="0" dirty="0">
                <a:latin typeface="Arial" charset="0"/>
              </a:rPr>
              <a:t>.</a:t>
            </a:r>
          </a:p>
          <a:p>
            <a:pPr>
              <a:defRPr/>
            </a:pPr>
            <a:endParaRPr lang="en-US" altLang="ja-JP" sz="1600" b="0" dirty="0">
              <a:latin typeface="Arial" charset="0"/>
            </a:endParaRPr>
          </a:p>
          <a:p>
            <a:pPr>
              <a:defRPr/>
            </a:pPr>
            <a:endParaRPr lang="en-US" altLang="ja-JP" sz="1600" b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13" name="Text Box 54"/>
          <p:cNvSpPr txBox="1">
            <a:spLocks noChangeArrowheads="1"/>
          </p:cNvSpPr>
          <p:nvPr/>
        </p:nvSpPr>
        <p:spPr bwMode="auto">
          <a:xfrm>
            <a:off x="179388" y="692150"/>
            <a:ext cx="4341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internal sources (w-p interactions)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</a:p>
        </p:txBody>
      </p:sp>
      <p:cxnSp>
        <p:nvCxnSpPr>
          <p:cNvPr id="16416" name="直線矢印コネクタ 32"/>
          <p:cNvCxnSpPr>
            <a:cxnSpLocks noChangeShapeType="1"/>
          </p:cNvCxnSpPr>
          <p:nvPr/>
        </p:nvCxnSpPr>
        <p:spPr bwMode="auto">
          <a:xfrm flipV="1">
            <a:off x="3714750" y="2611438"/>
            <a:ext cx="2682875" cy="14605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417" name="Rectangle 55"/>
          <p:cNvSpPr>
            <a:spLocks noRot="1" noChangeArrowheads="1"/>
          </p:cNvSpPr>
          <p:nvPr/>
        </p:nvSpPr>
        <p:spPr bwMode="auto">
          <a:xfrm>
            <a:off x="250825" y="-234950"/>
            <a:ext cx="817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Internal Source via wave particle interactions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85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b="0" i="1" smtClean="0">
                <a:latin typeface="Britannic Bold" pitchFamily="34" charset="0"/>
              </a:rPr>
              <a:t>ERG</a:t>
            </a:r>
            <a:r>
              <a:rPr lang="en-US" altLang="ja-JP" sz="2400" smtClean="0">
                <a:latin typeface="Arial" charset="0"/>
              </a:rPr>
              <a:t> proposal </a:t>
            </a:r>
            <a:endParaRPr lang="en-US" altLang="ja-JP" sz="2400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4206875" cy="55641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643438" y="1412875"/>
            <a:ext cx="395128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200" b="0">
                <a:latin typeface="Arial" pitchFamily="34" charset="0"/>
              </a:rPr>
              <a:t>September 30, 2008</a:t>
            </a: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en-US" altLang="ja-JP" sz="2000" b="0">
                <a:latin typeface="Arial" pitchFamily="34" charset="0"/>
              </a:rPr>
              <a:t>The proposal has been submitted</a:t>
            </a:r>
          </a:p>
          <a:p>
            <a:r>
              <a:rPr lang="en-US" altLang="ja-JP" sz="2000" b="0">
                <a:latin typeface="Arial" pitchFamily="34" charset="0"/>
              </a:rPr>
              <a:t>to JAXA/ISAS. 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573588" y="5243513"/>
            <a:ext cx="436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Thank you very much for </a:t>
            </a:r>
          </a:p>
          <a:p>
            <a:r>
              <a:rPr lang="en-US" altLang="ja-JP" sz="2000" b="0">
                <a:latin typeface="Arial" pitchFamily="34" charset="0"/>
              </a:rPr>
              <a:t>                        the supporting letters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642938"/>
            <a:ext cx="4237038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6715125" y="4857750"/>
            <a:ext cx="1628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Mauk et al., 1989</a:t>
            </a:r>
          </a:p>
        </p:txBody>
      </p:sp>
      <p:sp>
        <p:nvSpPr>
          <p:cNvPr id="66565" name="テキスト ボックス 5"/>
          <p:cNvSpPr txBox="1">
            <a:spLocks noChangeArrowheads="1"/>
          </p:cNvSpPr>
          <p:nvPr/>
        </p:nvSpPr>
        <p:spPr bwMode="auto">
          <a:xfrm>
            <a:off x="571500" y="5643563"/>
            <a:ext cx="7439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- There exist radiation belts in the magnetized planets.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- Studies of terrestrial radiation belts will contribute the general understanding of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   origin of planetary radiation belts.</a:t>
            </a:r>
            <a:endParaRPr lang="ja-JP" altLang="en-US" sz="16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85837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dirty="0" smtClean="0">
                <a:solidFill>
                  <a:schemeClr val="tx1"/>
                </a:solidFill>
                <a:latin typeface="Arial" charset="0"/>
              </a:rPr>
              <a:t>Application to Planetary Radiation Belts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7587" name="Picture 3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643063"/>
            <a:ext cx="44116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715125" y="5000625"/>
            <a:ext cx="176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>
                <a:latin typeface="Times New Roman" pitchFamily="18" charset="0"/>
              </a:rPr>
              <a:t>Horne et al., 2008 </a:t>
            </a:r>
          </a:p>
        </p:txBody>
      </p:sp>
      <p:sp>
        <p:nvSpPr>
          <p:cNvPr id="67589" name="テキスト ボックス 7"/>
          <p:cNvSpPr txBox="1">
            <a:spLocks noChangeArrowheads="1"/>
          </p:cNvSpPr>
          <p:nvPr/>
        </p:nvSpPr>
        <p:spPr bwMode="auto">
          <a:xfrm>
            <a:off x="214313" y="5357813"/>
            <a:ext cx="89296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[Importance of chorus wave particle interactions]</a:t>
            </a:r>
          </a:p>
          <a:p>
            <a:r>
              <a:rPr lang="en-US" altLang="ja-JP" sz="16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Non-adiabatic acceleration of ultra-relativistic electrons by whistler mode waves </a:t>
            </a:r>
            <a:r>
              <a:rPr lang="en-US" altLang="ja-JP" sz="1600" b="0">
                <a:latin typeface="Arial" pitchFamily="34" charset="0"/>
                <a:cs typeface="Arial" pitchFamily="34" charset="0"/>
              </a:rPr>
              <a:t>in the Jovian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magnetosphere, based on the study of terrestrial radiation belts.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Interchange driven instability with Iogenic plasma works to generate whistler mode waves.</a:t>
            </a:r>
          </a:p>
        </p:txBody>
      </p:sp>
      <p:sp>
        <p:nvSpPr>
          <p:cNvPr id="67590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858375" cy="647700"/>
          </a:xfrm>
        </p:spPr>
        <p:txBody>
          <a:bodyPr/>
          <a:lstStyle/>
          <a:p>
            <a:pPr algn="l" eaLnBrk="1" hangingPunct="1"/>
            <a:r>
              <a:rPr lang="en-US" altLang="ja-JP" sz="2200" smtClean="0">
                <a:solidFill>
                  <a:schemeClr val="tx1"/>
                </a:solidFill>
                <a:effectLst/>
                <a:latin typeface="Arial" pitchFamily="34" charset="0"/>
              </a:rPr>
              <a:t>   Application to Jovian radiation belt</a:t>
            </a:r>
          </a:p>
        </p:txBody>
      </p:sp>
      <p:sp>
        <p:nvSpPr>
          <p:cNvPr id="67591" name="テキスト ボックス 7"/>
          <p:cNvSpPr txBox="1">
            <a:spLocks noChangeArrowheads="1"/>
          </p:cNvSpPr>
          <p:nvPr/>
        </p:nvSpPr>
        <p:spPr bwMode="auto">
          <a:xfrm>
            <a:off x="142875" y="642938"/>
            <a:ext cx="92281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[ External Source Process]</a:t>
            </a:r>
          </a:p>
          <a:p>
            <a:r>
              <a:rPr lang="en-US" altLang="ja-JP" sz="1800" b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1600" b="0">
                <a:latin typeface="Arial" pitchFamily="34" charset="0"/>
                <a:cs typeface="Arial" pitchFamily="34" charset="0"/>
              </a:rPr>
              <a:t>Adiabatic radial diffusion has been plausible mechanism for MeV electrons of Jovian radiation belt. </a:t>
            </a:r>
          </a:p>
          <a:p>
            <a:r>
              <a:rPr lang="en-US" altLang="ja-JP" sz="1600" b="0">
                <a:latin typeface="Arial" pitchFamily="34" charset="0"/>
                <a:cs typeface="Arial" pitchFamily="34" charset="0"/>
              </a:rPr>
              <a:t>However, only radial diffusion cannot explain the existence of ultra-relativistic electrons.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図 4" descr="ERG1page_english08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2296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en-US" altLang="ja-JP" sz="4200" b="0" i="1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kumimoji="0" lang="en-US" altLang="ja-JP" sz="3800" b="0" smtClean="0">
                <a:solidFill>
                  <a:srgbClr val="FFFF00"/>
                </a:solidFill>
                <a:latin typeface="Helvetica" pitchFamily="34" charset="0"/>
              </a:rPr>
              <a:t> project</a:t>
            </a:r>
            <a:endParaRPr kumimoji="0" lang="en-US" altLang="ja-JP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985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08513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smtClean="0">
                <a:solidFill>
                  <a:schemeClr val="tx1"/>
                </a:solidFill>
                <a:latin typeface="Arial" charset="0"/>
              </a:rPr>
              <a:t> 2. The </a:t>
            </a:r>
            <a:r>
              <a:rPr lang="en-US" altLang="ja-JP" sz="2400" i="1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400" smtClean="0">
                <a:solidFill>
                  <a:schemeClr val="tx1"/>
                </a:solidFill>
                <a:latin typeface="Arial" charset="0"/>
              </a:rPr>
              <a:t>  project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1143000"/>
            <a:ext cx="8915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0">
                <a:solidFill>
                  <a:srgbClr val="FFFF00"/>
                </a:solidFill>
                <a:latin typeface="ＭＳ Ｐゴシック" pitchFamily="50" charset="-128"/>
              </a:rPr>
              <a:t>    </a:t>
            </a:r>
            <a:r>
              <a:rPr lang="en-US" altLang="ja-JP" sz="2800" b="0" u="sng">
                <a:solidFill>
                  <a:srgbClr val="FFFF00"/>
                </a:solidFill>
                <a:latin typeface="ＭＳ Ｐゴシック" pitchFamily="50" charset="-128"/>
              </a:rPr>
              <a:t>project goal</a:t>
            </a:r>
            <a:r>
              <a:rPr lang="en-US" altLang="ja-JP" sz="2800" b="0">
                <a:solidFill>
                  <a:srgbClr val="FFFF00"/>
                </a:solidFill>
                <a:latin typeface="ＭＳ Ｐゴシック" pitchFamily="50" charset="-128"/>
              </a:rPr>
              <a:t> –</a:t>
            </a:r>
          </a:p>
          <a:p>
            <a:endParaRPr lang="en-US" altLang="ja-JP" sz="1000" b="0">
              <a:solidFill>
                <a:srgbClr val="FFFF00"/>
              </a:solidFill>
              <a:latin typeface="ＭＳ Ｐゴシック" pitchFamily="50" charset="-128"/>
            </a:endParaRPr>
          </a:p>
          <a:p>
            <a:r>
              <a:rPr lang="en-US" altLang="ja-JP" sz="2200" b="0">
                <a:solidFill>
                  <a:srgbClr val="FFFF00"/>
                </a:solidFill>
                <a:latin typeface="Arial" pitchFamily="34" charset="0"/>
              </a:rPr>
              <a:t>       understanding cross-energy couplings for </a:t>
            </a:r>
          </a:p>
          <a:p>
            <a:r>
              <a:rPr lang="en-US" altLang="ja-JP" sz="2200" b="0">
                <a:solidFill>
                  <a:srgbClr val="FFFF00"/>
                </a:solidFill>
                <a:latin typeface="Arial" pitchFamily="34" charset="0"/>
              </a:rPr>
              <a:t>             generation and loss process of relativistic particles </a:t>
            </a:r>
          </a:p>
          <a:p>
            <a:r>
              <a:rPr lang="en-US" altLang="ja-JP" sz="2200" b="0">
                <a:solidFill>
                  <a:srgbClr val="FFFF00"/>
                </a:solidFill>
                <a:latin typeface="Arial" pitchFamily="34" charset="0"/>
              </a:rPr>
              <a:t>                                                     &amp;</a:t>
            </a:r>
          </a:p>
          <a:p>
            <a:r>
              <a:rPr lang="en-US" altLang="ja-JP" sz="2200" b="0">
                <a:solidFill>
                  <a:srgbClr val="FFFF00"/>
                </a:solidFill>
                <a:latin typeface="Arial" pitchFamily="34" charset="0"/>
              </a:rPr>
              <a:t>             variation of geospace  during space storms</a:t>
            </a:r>
            <a:endParaRPr lang="en-US" altLang="ja-JP" sz="2000" b="0">
              <a:latin typeface="Arial" pitchFamily="34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93700" y="3717925"/>
            <a:ext cx="80645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 u="sng">
                <a:latin typeface="Arial" pitchFamily="34" charset="0"/>
              </a:rPr>
              <a:t>Significance of this project.</a:t>
            </a:r>
          </a:p>
          <a:p>
            <a:endParaRPr lang="en-US" altLang="ja-JP" sz="2000" b="0" u="sng">
              <a:latin typeface="Arial" pitchFamily="34" charset="0"/>
            </a:endParaRPr>
          </a:p>
          <a:p>
            <a:r>
              <a:rPr lang="ja-JP" altLang="en-US" sz="2000" b="0">
                <a:latin typeface="Arial" pitchFamily="34" charset="0"/>
              </a:rPr>
              <a:t>　　・ </a:t>
            </a:r>
            <a:r>
              <a:rPr lang="en-US" altLang="ja-JP" sz="2000" b="0">
                <a:latin typeface="Arial" pitchFamily="34" charset="0"/>
              </a:rPr>
              <a:t>direct observations on generation of relativistic electrons </a:t>
            </a:r>
          </a:p>
          <a:p>
            <a:r>
              <a:rPr lang="en-US" altLang="ja-JP" sz="2000" b="0">
                <a:latin typeface="Arial" pitchFamily="34" charset="0"/>
              </a:rPr>
              <a:t>       at the magnetic equator in the inner magnetosphere</a:t>
            </a:r>
          </a:p>
          <a:p>
            <a:r>
              <a:rPr lang="en-US" altLang="ja-JP" sz="2000" b="0">
                <a:latin typeface="Arial" pitchFamily="34" charset="0"/>
              </a:rPr>
              <a:t>         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2000" b="0" u="sng">
                <a:latin typeface="Arial" pitchFamily="34" charset="0"/>
                <a:sym typeface="Wingdings" pitchFamily="2" charset="2"/>
              </a:rPr>
              <a:t>contribution to understanding of the particle acceleration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.</a:t>
            </a:r>
            <a:endParaRPr lang="en-US" altLang="ja-JP" sz="2000" b="0">
              <a:latin typeface="Arial" pitchFamily="34" charset="0"/>
            </a:endParaRPr>
          </a:p>
          <a:p>
            <a:endParaRPr lang="en-US" altLang="ja-JP" sz="2000" b="0">
              <a:latin typeface="Arial" pitchFamily="34" charset="0"/>
            </a:endParaRPr>
          </a:p>
          <a:p>
            <a:r>
              <a:rPr lang="ja-JP" altLang="en-US" sz="2000" b="0">
                <a:latin typeface="Arial" pitchFamily="34" charset="0"/>
              </a:rPr>
              <a:t>　　・ </a:t>
            </a:r>
            <a:r>
              <a:rPr lang="en-US" altLang="ja-JP" sz="2000" b="0">
                <a:latin typeface="Arial" pitchFamily="34" charset="0"/>
              </a:rPr>
              <a:t>instrumental development to measure plasma and fields </a:t>
            </a:r>
          </a:p>
          <a:p>
            <a:r>
              <a:rPr lang="en-US" altLang="ja-JP" sz="2000" b="0">
                <a:latin typeface="Arial" pitchFamily="34" charset="0"/>
              </a:rPr>
              <a:t>       under the incidence of radiation belt particles with small satellite</a:t>
            </a:r>
          </a:p>
          <a:p>
            <a:r>
              <a:rPr lang="en-US" altLang="ja-JP" sz="2000" b="0">
                <a:latin typeface="Arial" pitchFamily="34" charset="0"/>
              </a:rPr>
              <a:t>         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ja-JP" sz="2000" b="0" u="sng">
                <a:latin typeface="Arial" pitchFamily="34" charset="0"/>
                <a:sym typeface="Wingdings" pitchFamily="2" charset="2"/>
              </a:rPr>
              <a:t>contribution to the future Jovian mission</a:t>
            </a:r>
            <a:r>
              <a:rPr lang="en-US" altLang="ja-JP" sz="2000" b="0">
                <a:latin typeface="Arial" pitchFamily="34" charset="0"/>
                <a:sym typeface="Wingdings" pitchFamily="2" charset="2"/>
              </a:rPr>
              <a:t>.</a:t>
            </a:r>
            <a:endParaRPr lang="en-US" altLang="ja-JP" sz="2000" b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2000" b="0">
                <a:solidFill>
                  <a:srgbClr val="CC6600"/>
                </a:solidFill>
                <a:latin typeface="Arial" pitchFamily="34" charset="0"/>
              </a:rPr>
              <a:t>　</a:t>
            </a:r>
            <a:endParaRPr lang="ja-JP" altLang="en-US" sz="2000">
              <a:solidFill>
                <a:srgbClr val="99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6200" y="-11113"/>
            <a:ext cx="7088188" cy="6207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000" i="1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2000" b="0" smtClean="0">
                <a:solidFill>
                  <a:srgbClr val="FFFF00"/>
                </a:solidFill>
              </a:rPr>
              <a:t>  </a:t>
            </a:r>
            <a:r>
              <a:rPr lang="en-US" altLang="ja-JP" sz="2000" b="0" smtClean="0">
                <a:solidFill>
                  <a:srgbClr val="FFFF00"/>
                </a:solidFill>
                <a:latin typeface="Helvetica" pitchFamily="34" charset="0"/>
              </a:rPr>
              <a:t>Working Group</a:t>
            </a:r>
            <a:endParaRPr lang="en-US" altLang="ja-JP" sz="1400" u="sng" smtClean="0"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cxnSp>
        <p:nvCxnSpPr>
          <p:cNvPr id="6" name="直線コネクタ 5"/>
          <p:cNvCxnSpPr>
            <a:cxnSpLocks noChangeShapeType="1"/>
          </p:cNvCxnSpPr>
          <p:nvPr/>
        </p:nvCxnSpPr>
        <p:spPr bwMode="auto">
          <a:xfrm>
            <a:off x="0" y="5103813"/>
            <a:ext cx="9144000" cy="1587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直線コネクタ 6"/>
          <p:cNvCxnSpPr>
            <a:cxnSpLocks noChangeShapeType="1"/>
          </p:cNvCxnSpPr>
          <p:nvPr/>
        </p:nvCxnSpPr>
        <p:spPr bwMode="auto">
          <a:xfrm>
            <a:off x="0" y="4038600"/>
            <a:ext cx="9144000" cy="1588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0661" name="Rectangle 3"/>
          <p:cNvSpPr>
            <a:spLocks noChangeArrowheads="1"/>
          </p:cNvSpPr>
          <p:nvPr/>
        </p:nvSpPr>
        <p:spPr bwMode="auto">
          <a:xfrm>
            <a:off x="1116013" y="692150"/>
            <a:ext cx="97567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PI:</a:t>
            </a:r>
            <a:r>
              <a:rPr lang="en-US" altLang="ja-JP" sz="1600" b="0">
                <a:latin typeface="Helvetica" pitchFamily="34" charset="0"/>
              </a:rPr>
              <a:t> </a:t>
            </a:r>
            <a:r>
              <a:rPr lang="en-US" altLang="ja-JP" sz="1600">
                <a:latin typeface="Helvetica" pitchFamily="34" charset="0"/>
              </a:rPr>
              <a:t>T. Ono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Science Coordination: </a:t>
            </a:r>
            <a:r>
              <a:rPr lang="en-US" altLang="ja-JP" sz="1600" b="0">
                <a:latin typeface="Helvetica" pitchFamily="34" charset="0"/>
              </a:rPr>
              <a:t>Y. Miyoshi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Project Data Center:</a:t>
            </a:r>
            <a:r>
              <a:rPr lang="en-US" altLang="ja-JP" sz="1600" b="0">
                <a:latin typeface="Helvetica" pitchFamily="34" charset="0"/>
              </a:rPr>
              <a:t> K. Seki (STEL, Nagoya University)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Arial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Mission Management:</a:t>
            </a:r>
            <a:r>
              <a:rPr lang="en-US" altLang="ja-JP" sz="1600" b="0">
                <a:latin typeface="Arial" pitchFamily="34" charset="0"/>
              </a:rPr>
              <a:t> T. Takashima, K. Asamura (JAXA/ISAS)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     Administrative Office:</a:t>
            </a:r>
            <a:r>
              <a:rPr lang="en-US" altLang="ja-JP" sz="1600" b="0">
                <a:latin typeface="Arial" pitchFamily="34" charset="0"/>
              </a:rPr>
              <a:t> T. Nagatsuma (NICT)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/>
              <a:t>       </a:t>
            </a: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STP International Coordination:</a:t>
            </a:r>
            <a:r>
              <a:rPr lang="en-US" altLang="ja-JP" sz="1600" b="0">
                <a:latin typeface="Arial" pitchFamily="34" charset="0"/>
              </a:rPr>
              <a:t> M. Fujimoto (JAXA/ISAS)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Arial" pitchFamily="34" charset="0"/>
              </a:rPr>
              <a:t> Satellite: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PPE PI:</a:t>
            </a:r>
            <a:r>
              <a:rPr lang="en-US" altLang="ja-JP" sz="1600" b="0">
                <a:latin typeface="Helvetica" pitchFamily="34" charset="0"/>
              </a:rPr>
              <a:t> M. Hirahara (Univ. Tokyo)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PWE PI:</a:t>
            </a:r>
            <a:r>
              <a:rPr lang="en-US" altLang="ja-JP" sz="1600" b="0">
                <a:latin typeface="Helvetica" pitchFamily="34" charset="0"/>
              </a:rPr>
              <a:t> Y. Kasaba  (Tohoku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latin typeface="Helvetica" pitchFamily="34" charset="0"/>
              </a:rPr>
              <a:t>    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MGF PI:</a:t>
            </a:r>
            <a:r>
              <a:rPr lang="en-US" altLang="ja-JP" sz="1600" b="0">
                <a:latin typeface="Helvetica" pitchFamily="34" charset="0"/>
              </a:rPr>
              <a:t> A. Matsuoka (JAXA/ISAS)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Ground Network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        PI:</a:t>
            </a:r>
            <a:r>
              <a:rPr lang="en-US" altLang="ja-JP" sz="1600" b="0">
                <a:latin typeface="Helvetica" pitchFamily="34" charset="0"/>
              </a:rPr>
              <a:t> K. Shiokawa (STEL, Nagoya University)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Modeling/Integrated Study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        PI:</a:t>
            </a:r>
            <a:r>
              <a:rPr lang="en-US" altLang="ja-JP" sz="1600" b="0">
                <a:latin typeface="Helvetica" pitchFamily="34" charset="0"/>
              </a:rPr>
              <a:t> K. Seki (STEL, Nagoya University)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 b="0">
              <a:latin typeface="Helvetic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latin typeface="Helvetica" pitchFamily="34" charset="0"/>
              </a:rPr>
              <a:t>    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60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6200" y="-11113"/>
            <a:ext cx="7088188" cy="6207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000" i="1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2000" b="0" smtClean="0">
                <a:solidFill>
                  <a:srgbClr val="FFFF00"/>
                </a:solidFill>
              </a:rPr>
              <a:t>  </a:t>
            </a:r>
            <a:r>
              <a:rPr lang="en-US" altLang="ja-JP" sz="2000" b="0" smtClean="0">
                <a:solidFill>
                  <a:srgbClr val="FFFF00"/>
                </a:solidFill>
                <a:latin typeface="Helvetica" pitchFamily="34" charset="0"/>
              </a:rPr>
              <a:t>Working Group</a:t>
            </a:r>
            <a:endParaRPr lang="en-US" altLang="ja-JP" sz="1400" u="sng" smtClean="0"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cxnSp>
        <p:nvCxnSpPr>
          <p:cNvPr id="6" name="直線コネクタ 5"/>
          <p:cNvCxnSpPr>
            <a:cxnSpLocks noChangeShapeType="1"/>
          </p:cNvCxnSpPr>
          <p:nvPr/>
        </p:nvCxnSpPr>
        <p:spPr bwMode="auto">
          <a:xfrm>
            <a:off x="0" y="5103813"/>
            <a:ext cx="9144000" cy="1587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直線コネクタ 6"/>
          <p:cNvCxnSpPr>
            <a:cxnSpLocks noChangeShapeType="1"/>
          </p:cNvCxnSpPr>
          <p:nvPr/>
        </p:nvCxnSpPr>
        <p:spPr bwMode="auto">
          <a:xfrm>
            <a:off x="0" y="4038600"/>
            <a:ext cx="9144000" cy="1588"/>
          </a:xfrm>
          <a:prstGeom prst="line">
            <a:avLst/>
          </a:prstGeom>
          <a:noFill/>
          <a:ln w="9525">
            <a:solidFill>
              <a:srgbClr val="16161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1685" name="Rectangle 3"/>
          <p:cNvSpPr>
            <a:spLocks noChangeArrowheads="1"/>
          </p:cNvSpPr>
          <p:nvPr/>
        </p:nvSpPr>
        <p:spPr bwMode="auto">
          <a:xfrm>
            <a:off x="-50800" y="635000"/>
            <a:ext cx="97567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      PI:</a:t>
            </a:r>
            <a:r>
              <a:rPr lang="en-US" altLang="ja-JP" sz="1600" b="0">
                <a:latin typeface="Helvetica" pitchFamily="34" charset="0"/>
              </a:rPr>
              <a:t> </a:t>
            </a:r>
            <a:r>
              <a:rPr lang="en-US" altLang="ja-JP" sz="1600">
                <a:latin typeface="Helvetica" pitchFamily="34" charset="0"/>
              </a:rPr>
              <a:t>T. Ono (Tohoku Univ.),  </a:t>
            </a:r>
            <a:r>
              <a:rPr lang="en-US" altLang="ja-JP" sz="1600" b="0">
                <a:solidFill>
                  <a:srgbClr val="FFFF00"/>
                </a:solidFill>
                <a:latin typeface="Helvetica" pitchFamily="34" charset="0"/>
              </a:rPr>
              <a:t>Science Coordination Contact:</a:t>
            </a:r>
            <a:r>
              <a:rPr lang="en-US" altLang="ja-JP" sz="1600">
                <a:solidFill>
                  <a:srgbClr val="FFFF00"/>
                </a:solidFill>
                <a:latin typeface="Helvetica" pitchFamily="34" charset="0"/>
              </a:rPr>
              <a:t> </a:t>
            </a:r>
            <a:r>
              <a:rPr lang="en-US" altLang="ja-JP" sz="1600">
                <a:latin typeface="Helvetica" pitchFamily="34" charset="0"/>
              </a:rPr>
              <a:t>Y. Miyoshi (STEL, Nagoya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ja-JP" sz="1400" i="1" u="sng">
              <a:solidFill>
                <a:srgbClr val="FFFF00"/>
              </a:solidFill>
              <a:latin typeface="Britannic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>
                <a:solidFill>
                  <a:srgbClr val="FFFF00"/>
                </a:solidFill>
                <a:latin typeface="Helvetica" pitchFamily="34" charset="0"/>
              </a:rPr>
              <a:t>-satellite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solidFill>
                  <a:srgbClr val="29FFFF"/>
                </a:solidFill>
                <a:latin typeface="Helvetica" pitchFamily="34" charset="0"/>
              </a:rPr>
              <a:t> </a:t>
            </a:r>
            <a:r>
              <a:rPr lang="en-US" altLang="ja-JP" sz="1400">
                <a:solidFill>
                  <a:srgbClr val="29FFFF"/>
                </a:solidFill>
                <a:latin typeface="Helvetica" pitchFamily="34" charset="0"/>
              </a:rPr>
              <a:t>Particle Instrument:  </a:t>
            </a:r>
            <a:r>
              <a:rPr lang="en-US" altLang="ja-JP" sz="1400">
                <a:latin typeface="Helvetica" pitchFamily="34" charset="0"/>
              </a:rPr>
              <a:t>M. Hirahara </a:t>
            </a:r>
            <a:r>
              <a:rPr lang="en-US" altLang="ja-JP" sz="1400" b="0">
                <a:latin typeface="Helvetica" pitchFamily="34" charset="0"/>
              </a:rPr>
              <a:t>(U. Tokyo), T. Yanagimachi (Rikkyo Univ.)  T. Takashima, K. Asamura,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Y. Saito, T. Abe, H. Matsumoto, Y. Kazama, S. Kasahara, M. Shimoyama (JAXA), W. Miyake(Tokai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K. Ogasawara (SwRI)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solidFill>
                  <a:srgbClr val="29FFFF"/>
                </a:solidFill>
                <a:latin typeface="Helvetica" pitchFamily="34" charset="0"/>
              </a:rPr>
              <a:t> </a:t>
            </a:r>
            <a:r>
              <a:rPr lang="en-US" altLang="ja-JP" sz="1400">
                <a:solidFill>
                  <a:srgbClr val="29FFFF"/>
                </a:solidFill>
                <a:latin typeface="Helvetica" pitchFamily="34" charset="0"/>
              </a:rPr>
              <a:t>Plasma Wave&amp; Electric Field Instrument:  </a:t>
            </a:r>
            <a:r>
              <a:rPr lang="en-US" altLang="ja-JP" sz="1400">
                <a:latin typeface="Helvetica" pitchFamily="34" charset="0"/>
              </a:rPr>
              <a:t>Y. Kasaba</a:t>
            </a:r>
            <a:r>
              <a:rPr lang="en-US" altLang="ja-JP" sz="1400" b="0">
                <a:latin typeface="Helvetica" pitchFamily="34" charset="0"/>
              </a:rPr>
              <a:t>, T. Ono, A. Kumamoto, Y. Kato (Tohoku Univ.), Y. Kasahara,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S. Yagitani, T. Imachi, Y. Goto (Kanazawa Univ.), H. Kojima, Y. Omura, Y. Ueda (Kyoto Univ.), T. Okada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(Toyama Pref. Univ.), M. Iizima (Daijyo Syukutoku), H. Hayakawa (JAXA), K. Isisaka, S. Miyake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 (Toyama Pref. Univ)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29FFFF"/>
                </a:solidFill>
                <a:latin typeface="Helvetica" pitchFamily="34" charset="0"/>
              </a:rPr>
              <a:t> Magnetic Field Instrument:  </a:t>
            </a:r>
            <a:r>
              <a:rPr lang="en-US" altLang="ja-JP" sz="1400">
                <a:latin typeface="Helvetica" pitchFamily="34" charset="0"/>
              </a:rPr>
              <a:t>A. Matsuoka </a:t>
            </a:r>
            <a:r>
              <a:rPr lang="en-US" altLang="ja-JP" sz="1400" b="0">
                <a:latin typeface="Helvetica" pitchFamily="34" charset="0"/>
              </a:rPr>
              <a:t>(JAXA), M. Tanaka, H. Shirasawa (Tokai Univ.),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 K. Shiokawa (Nagoya Univ.), Y. Tanaka (NIPR), K. Yumoto, M. Shinohara (Kyushu Univ.), T. Nagatsuma (NICT)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>
                <a:solidFill>
                  <a:srgbClr val="FFFF00"/>
                </a:solidFill>
                <a:latin typeface="Helvetica" pitchFamily="34" charset="0"/>
              </a:rPr>
              <a:t>-ground networks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latin typeface="Helvetica" pitchFamily="34" charset="0"/>
              </a:rPr>
              <a:t>    K. Shiokawa</a:t>
            </a:r>
            <a:r>
              <a:rPr lang="en-US" altLang="ja-JP" sz="1400" b="0">
                <a:latin typeface="Helvetica" pitchFamily="34" charset="0"/>
              </a:rPr>
              <a:t>, N. Nishitani, T. Kikuchi, Y. Otsuka, R. Fujii (Nagoya Univ.), K. Yumoto, H. Kawano, A. Yoshikawa (Kyushu Univ.), N. Sato, A. Yukimatsu, H. Yamagishi,  A. Kadokura, M. Taguchi, Y. Ogawa (NIPR),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K. Hosokawa (U. of Electro-Communications), K. Hashimoto (Kibi International Univ.)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i="1" u="sng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400" b="0" u="sng">
                <a:solidFill>
                  <a:srgbClr val="FFFF00"/>
                </a:solidFill>
                <a:latin typeface="Helvetica" pitchFamily="34" charset="0"/>
              </a:rPr>
              <a:t>-theory, integrated data center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solidFill>
                  <a:srgbClr val="FFFF00"/>
                </a:solidFill>
                <a:latin typeface="Helvetica" pitchFamily="34" charset="0"/>
              </a:rPr>
              <a:t>    </a:t>
            </a:r>
            <a:r>
              <a:rPr lang="en-US" altLang="ja-JP" sz="1400">
                <a:latin typeface="Helvetica" pitchFamily="34" charset="0"/>
              </a:rPr>
              <a:t>K. Seki</a:t>
            </a:r>
            <a:r>
              <a:rPr lang="en-US" altLang="ja-JP" sz="1400" b="0">
                <a:latin typeface="Helvetica" pitchFamily="34" charset="0"/>
              </a:rPr>
              <a:t>, Y. Miyoshi, A. Ieda, Y. Ebihara, T. Umeda, S. Masuda, Y. Matsumoto, A. Shinbori, T. Hori,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S. Saito, T. Amano (STEL, Nagoya Univ.), K. Murata, H. Shimazu, H. Shinagawa, N. Terada, H. Jin (NICT),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M. Nakamura (Osaka Pref. Univ.), R. Kataoka (RIKEN), M. Nose, T. Iyemori, Y. Omura, S. Machida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(Kyoto Univ.), T, Obara, M. Fujimoto, I. Shinohara, K. Maezawa, Y. Miyashita (JAXA), T. Tanaka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(Kyushu Univ.), S. Watanabe, K. Komatsu (Hokkaido Univ.), T. Higuchi, G. Ueno, S. Nakano (ISM),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1400" b="0">
                <a:latin typeface="Helvetica" pitchFamily="34" charset="0"/>
              </a:rPr>
              <a:t>       M. Hoshino (U. of Tokyo), T. Nagai, K. Asai, T. Terasawa (TITEC), S. Arvelius</a:t>
            </a:r>
            <a:r>
              <a:rPr lang="en-US" altLang="ja-JP" sz="1400">
                <a:latin typeface="Helvetica" pitchFamily="34" charset="0"/>
              </a:rPr>
              <a:t> </a:t>
            </a:r>
            <a:r>
              <a:rPr lang="en-US" altLang="ja-JP" sz="1400" b="0">
                <a:latin typeface="Helvetica" pitchFamily="34" charset="0"/>
              </a:rPr>
              <a:t>(IRF), M. Yamada(MPI)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611188" y="1400175"/>
            <a:ext cx="1584325" cy="366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plasmasphere</a:t>
            </a:r>
          </a:p>
        </p:txBody>
      </p:sp>
      <p:sp>
        <p:nvSpPr>
          <p:cNvPr id="72707" name="Line 5"/>
          <p:cNvSpPr>
            <a:spLocks noChangeShapeType="1"/>
          </p:cNvSpPr>
          <p:nvPr/>
        </p:nvSpPr>
        <p:spPr bwMode="auto">
          <a:xfrm flipV="1">
            <a:off x="971550" y="1327150"/>
            <a:ext cx="792003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2708" name="Rectangle 7"/>
          <p:cNvSpPr>
            <a:spLocks noChangeArrowheads="1"/>
          </p:cNvSpPr>
          <p:nvPr/>
        </p:nvSpPr>
        <p:spPr bwMode="auto">
          <a:xfrm>
            <a:off x="2411413" y="97472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100 eV</a:t>
            </a:r>
          </a:p>
        </p:txBody>
      </p:sp>
      <p:sp>
        <p:nvSpPr>
          <p:cNvPr id="72709" name="Rectangle 8"/>
          <p:cNvSpPr>
            <a:spLocks noChangeArrowheads="1"/>
          </p:cNvSpPr>
          <p:nvPr/>
        </p:nvSpPr>
        <p:spPr bwMode="auto">
          <a:xfrm>
            <a:off x="3635375" y="974725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 keV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787900" y="974725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 keV</a:t>
            </a:r>
          </a:p>
        </p:txBody>
      </p:sp>
      <p:sp>
        <p:nvSpPr>
          <p:cNvPr id="72711" name="Rectangle 10"/>
          <p:cNvSpPr>
            <a:spLocks noChangeArrowheads="1"/>
          </p:cNvSpPr>
          <p:nvPr/>
        </p:nvSpPr>
        <p:spPr bwMode="auto">
          <a:xfrm>
            <a:off x="5940425" y="9747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100 keV</a:t>
            </a:r>
          </a:p>
        </p:txBody>
      </p:sp>
      <p:sp>
        <p:nvSpPr>
          <p:cNvPr id="72712" name="Rectangle 11"/>
          <p:cNvSpPr>
            <a:spLocks noChangeArrowheads="1"/>
          </p:cNvSpPr>
          <p:nvPr/>
        </p:nvSpPr>
        <p:spPr bwMode="auto">
          <a:xfrm>
            <a:off x="7307263" y="9747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1000 keV</a:t>
            </a:r>
          </a:p>
        </p:txBody>
      </p:sp>
      <p:sp>
        <p:nvSpPr>
          <p:cNvPr id="72713" name="Rectangle 12"/>
          <p:cNvSpPr>
            <a:spLocks noChangeArrowheads="1"/>
          </p:cNvSpPr>
          <p:nvPr/>
        </p:nvSpPr>
        <p:spPr bwMode="auto">
          <a:xfrm>
            <a:off x="6372225" y="1400175"/>
            <a:ext cx="2663825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radiation belts</a:t>
            </a:r>
          </a:p>
        </p:txBody>
      </p:sp>
      <p:sp>
        <p:nvSpPr>
          <p:cNvPr id="72714" name="Rectangle 13"/>
          <p:cNvSpPr>
            <a:spLocks noChangeArrowheads="1"/>
          </p:cNvSpPr>
          <p:nvPr/>
        </p:nvSpPr>
        <p:spPr bwMode="auto">
          <a:xfrm>
            <a:off x="2195513" y="1400175"/>
            <a:ext cx="432117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plasma sheet, ring current</a:t>
            </a:r>
          </a:p>
        </p:txBody>
      </p:sp>
      <p:sp>
        <p:nvSpPr>
          <p:cNvPr id="72715" name="Rectangle 14"/>
          <p:cNvSpPr>
            <a:spLocks noChangeArrowheads="1"/>
          </p:cNvSpPr>
          <p:nvPr/>
        </p:nvSpPr>
        <p:spPr bwMode="auto">
          <a:xfrm>
            <a:off x="1403350" y="974725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 eV</a:t>
            </a:r>
          </a:p>
        </p:txBody>
      </p:sp>
      <p:sp>
        <p:nvSpPr>
          <p:cNvPr id="72716" name="Rectangle 21"/>
          <p:cNvSpPr>
            <a:spLocks noChangeArrowheads="1"/>
          </p:cNvSpPr>
          <p:nvPr/>
        </p:nvSpPr>
        <p:spPr bwMode="auto">
          <a:xfrm>
            <a:off x="-36513" y="1982788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electrons</a:t>
            </a:r>
          </a:p>
        </p:txBody>
      </p:sp>
      <p:sp>
        <p:nvSpPr>
          <p:cNvPr id="72717" name="Rectangle 22"/>
          <p:cNvSpPr>
            <a:spLocks noChangeArrowheads="1"/>
          </p:cNvSpPr>
          <p:nvPr/>
        </p:nvSpPr>
        <p:spPr bwMode="auto">
          <a:xfrm>
            <a:off x="179388" y="241458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ions</a:t>
            </a:r>
          </a:p>
        </p:txBody>
      </p:sp>
      <p:sp>
        <p:nvSpPr>
          <p:cNvPr id="72718" name="Rectangle 31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6704" name="Rectangle 32"/>
          <p:cNvSpPr>
            <a:spLocks noGrp="1" noRot="1" noChangeArrowheads="1"/>
          </p:cNvSpPr>
          <p:nvPr>
            <p:ph type="title"/>
          </p:nvPr>
        </p:nvSpPr>
        <p:spPr>
          <a:xfrm>
            <a:off x="107950" y="-26988"/>
            <a:ext cx="8567738" cy="64770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600" smtClean="0">
                <a:latin typeface="Arial" charset="0"/>
              </a:rPr>
              <a:t>Science Instruments of the </a:t>
            </a:r>
            <a:r>
              <a:rPr lang="en-US" altLang="ja-JP" sz="2600" i="1" smtClean="0">
                <a:latin typeface="Britannic Bold" pitchFamily="34" charset="0"/>
              </a:rPr>
              <a:t>ERG</a:t>
            </a:r>
            <a:r>
              <a:rPr lang="en-US" altLang="ja-JP" sz="2600" smtClean="0">
                <a:latin typeface="Arial" charset="0"/>
              </a:rPr>
              <a:t>  satellite</a:t>
            </a:r>
            <a:endParaRPr lang="en-US" altLang="ja-JP" sz="4800" smtClean="0"/>
          </a:p>
        </p:txBody>
      </p:sp>
      <p:sp>
        <p:nvSpPr>
          <p:cNvPr id="72720" name="Rectangle 33"/>
          <p:cNvSpPr>
            <a:spLocks noChangeArrowheads="1"/>
          </p:cNvSpPr>
          <p:nvPr/>
        </p:nvSpPr>
        <p:spPr bwMode="auto">
          <a:xfrm>
            <a:off x="900113" y="44323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ja-JP" altLang="en-US" sz="1800" b="0">
                <a:solidFill>
                  <a:schemeClr val="bg2"/>
                </a:solidFill>
                <a:latin typeface="Arial" pitchFamily="34" charset="0"/>
              </a:rPr>
              <a:t>　　</a:t>
            </a:r>
            <a:r>
              <a:rPr lang="en-US" altLang="ja-JP" sz="1800" b="0">
                <a:latin typeface="Arial" pitchFamily="34" charset="0"/>
              </a:rPr>
              <a:t>ULF</a:t>
            </a:r>
          </a:p>
        </p:txBody>
      </p:sp>
      <p:sp>
        <p:nvSpPr>
          <p:cNvPr id="72721" name="Line 34"/>
          <p:cNvSpPr>
            <a:spLocks noChangeShapeType="1"/>
          </p:cNvSpPr>
          <p:nvPr/>
        </p:nvSpPr>
        <p:spPr bwMode="auto">
          <a:xfrm flipV="1">
            <a:off x="250825" y="4432300"/>
            <a:ext cx="8640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2722" name="Rectangle 35"/>
          <p:cNvSpPr>
            <a:spLocks noChangeArrowheads="1"/>
          </p:cNvSpPr>
          <p:nvPr/>
        </p:nvSpPr>
        <p:spPr bwMode="auto">
          <a:xfrm>
            <a:off x="3635375" y="4071938"/>
            <a:ext cx="93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100 Hz</a:t>
            </a:r>
          </a:p>
        </p:txBody>
      </p:sp>
      <p:sp>
        <p:nvSpPr>
          <p:cNvPr id="72723" name="Rectangle 36"/>
          <p:cNvSpPr>
            <a:spLocks noChangeArrowheads="1"/>
          </p:cNvSpPr>
          <p:nvPr/>
        </p:nvSpPr>
        <p:spPr bwMode="auto">
          <a:xfrm>
            <a:off x="4787900" y="4071938"/>
            <a:ext cx="93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 kHz</a:t>
            </a:r>
          </a:p>
        </p:txBody>
      </p:sp>
      <p:sp>
        <p:nvSpPr>
          <p:cNvPr id="72724" name="Rectangle 37"/>
          <p:cNvSpPr>
            <a:spLocks noChangeArrowheads="1"/>
          </p:cNvSpPr>
          <p:nvPr/>
        </p:nvSpPr>
        <p:spPr bwMode="auto">
          <a:xfrm>
            <a:off x="5940425" y="40719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 kHz</a:t>
            </a:r>
          </a:p>
        </p:txBody>
      </p:sp>
      <p:sp>
        <p:nvSpPr>
          <p:cNvPr id="72725" name="Rectangle 38"/>
          <p:cNvSpPr>
            <a:spLocks noChangeArrowheads="1"/>
          </p:cNvSpPr>
          <p:nvPr/>
        </p:nvSpPr>
        <p:spPr bwMode="auto">
          <a:xfrm>
            <a:off x="7307263" y="40719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100 kHz</a:t>
            </a:r>
          </a:p>
        </p:txBody>
      </p:sp>
      <p:sp>
        <p:nvSpPr>
          <p:cNvPr id="72726" name="Rectangle 39"/>
          <p:cNvSpPr>
            <a:spLocks noChangeArrowheads="1"/>
          </p:cNvSpPr>
          <p:nvPr/>
        </p:nvSpPr>
        <p:spPr bwMode="auto">
          <a:xfrm>
            <a:off x="1042988" y="4071938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1mHz</a:t>
            </a:r>
          </a:p>
        </p:txBody>
      </p:sp>
      <p:sp>
        <p:nvSpPr>
          <p:cNvPr id="72727" name="Rectangle 40"/>
          <p:cNvSpPr>
            <a:spLocks noChangeArrowheads="1"/>
          </p:cNvSpPr>
          <p:nvPr/>
        </p:nvSpPr>
        <p:spPr bwMode="auto">
          <a:xfrm>
            <a:off x="4932363" y="4440238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hiss/chorus</a:t>
            </a:r>
          </a:p>
        </p:txBody>
      </p:sp>
      <p:sp>
        <p:nvSpPr>
          <p:cNvPr id="72728" name="Rectangle 41"/>
          <p:cNvSpPr>
            <a:spLocks noChangeArrowheads="1"/>
          </p:cNvSpPr>
          <p:nvPr/>
        </p:nvSpPr>
        <p:spPr bwMode="auto">
          <a:xfrm>
            <a:off x="6659563" y="4427538"/>
            <a:ext cx="1547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600" b="0">
                <a:latin typeface="Arial" pitchFamily="34" charset="0"/>
              </a:rPr>
              <a:t>Z-mode/UHR</a:t>
            </a:r>
          </a:p>
        </p:txBody>
      </p:sp>
      <p:sp>
        <p:nvSpPr>
          <p:cNvPr id="72729" name="Rectangle 42"/>
          <p:cNvSpPr>
            <a:spLocks noChangeArrowheads="1"/>
          </p:cNvSpPr>
          <p:nvPr/>
        </p:nvSpPr>
        <p:spPr bwMode="auto">
          <a:xfrm>
            <a:off x="179388" y="5135563"/>
            <a:ext cx="8713787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              </a:t>
            </a:r>
            <a:r>
              <a:rPr lang="ja-JP" altLang="en-US" sz="1800" b="0">
                <a:solidFill>
                  <a:schemeClr val="bg2"/>
                </a:solidFill>
                <a:latin typeface="ＭＳ Ｐゴシック" pitchFamily="50" charset="-128"/>
              </a:rPr>
              <a:t>　　　　　　　　　　　　　　　　　　　　</a:t>
            </a:r>
            <a:r>
              <a:rPr lang="en-US" altLang="ja-JP" sz="1800" i="1">
                <a:solidFill>
                  <a:schemeClr val="bg2"/>
                </a:solidFill>
                <a:latin typeface="Britannic Bold" pitchFamily="34" charset="0"/>
              </a:rPr>
              <a:t>ERG</a:t>
            </a: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/PWE</a:t>
            </a:r>
          </a:p>
        </p:txBody>
      </p:sp>
      <p:sp>
        <p:nvSpPr>
          <p:cNvPr id="72730" name="Rectangle 44"/>
          <p:cNvSpPr>
            <a:spLocks noChangeArrowheads="1"/>
          </p:cNvSpPr>
          <p:nvPr/>
        </p:nvSpPr>
        <p:spPr bwMode="auto">
          <a:xfrm>
            <a:off x="2339975" y="4071938"/>
            <a:ext cx="93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1Hz</a:t>
            </a:r>
          </a:p>
        </p:txBody>
      </p:sp>
      <p:sp>
        <p:nvSpPr>
          <p:cNvPr id="72731" name="Rectangle 45"/>
          <p:cNvSpPr>
            <a:spLocks noChangeArrowheads="1"/>
          </p:cNvSpPr>
          <p:nvPr/>
        </p:nvSpPr>
        <p:spPr bwMode="auto">
          <a:xfrm>
            <a:off x="1908175" y="4432300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ja-JP" altLang="en-US" sz="1800" b="0">
                <a:solidFill>
                  <a:schemeClr val="bg2"/>
                </a:solidFill>
                <a:latin typeface="Arial" pitchFamily="34" charset="0"/>
              </a:rPr>
              <a:t>　　</a:t>
            </a:r>
            <a:r>
              <a:rPr lang="en-US" altLang="ja-JP" sz="1800" b="0">
                <a:latin typeface="Arial" pitchFamily="34" charset="0"/>
              </a:rPr>
              <a:t>EMIC</a:t>
            </a:r>
          </a:p>
        </p:txBody>
      </p:sp>
      <p:sp>
        <p:nvSpPr>
          <p:cNvPr id="72732" name="Rectangle 46"/>
          <p:cNvSpPr>
            <a:spLocks noChangeArrowheads="1"/>
          </p:cNvSpPr>
          <p:nvPr/>
        </p:nvSpPr>
        <p:spPr bwMode="auto">
          <a:xfrm>
            <a:off x="179388" y="4071938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DC</a:t>
            </a:r>
          </a:p>
        </p:txBody>
      </p:sp>
      <p:sp>
        <p:nvSpPr>
          <p:cNvPr id="72733" name="Rectangle 47"/>
          <p:cNvSpPr>
            <a:spLocks noChangeArrowheads="1"/>
          </p:cNvSpPr>
          <p:nvPr/>
        </p:nvSpPr>
        <p:spPr bwMode="auto">
          <a:xfrm>
            <a:off x="0" y="4840288"/>
            <a:ext cx="2555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electric field &amp; waves</a:t>
            </a:r>
          </a:p>
        </p:txBody>
      </p:sp>
      <p:sp>
        <p:nvSpPr>
          <p:cNvPr id="72734" name="Rectangle 48"/>
          <p:cNvSpPr>
            <a:spLocks noChangeArrowheads="1"/>
          </p:cNvSpPr>
          <p:nvPr/>
        </p:nvSpPr>
        <p:spPr bwMode="auto">
          <a:xfrm>
            <a:off x="0" y="5638800"/>
            <a:ext cx="226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ＭＳ Ｐゴシック" pitchFamily="50" charset="-128"/>
              </a:rPr>
              <a:t>magnetic field</a:t>
            </a:r>
          </a:p>
        </p:txBody>
      </p:sp>
      <p:sp>
        <p:nvSpPr>
          <p:cNvPr id="72735" name="Rectangle 49"/>
          <p:cNvSpPr>
            <a:spLocks noChangeArrowheads="1"/>
          </p:cNvSpPr>
          <p:nvPr/>
        </p:nvSpPr>
        <p:spPr bwMode="auto">
          <a:xfrm>
            <a:off x="179388" y="6005513"/>
            <a:ext cx="3455987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ja-JP" altLang="en-US" sz="1800" b="0">
                <a:solidFill>
                  <a:schemeClr val="bg2"/>
                </a:solidFill>
                <a:latin typeface="ＭＳ Ｐゴシック" pitchFamily="50" charset="-128"/>
              </a:rPr>
              <a:t>　　　　　　　　</a:t>
            </a:r>
            <a:r>
              <a:rPr lang="en-US" altLang="ja-JP" sz="1800" i="1">
                <a:solidFill>
                  <a:schemeClr val="bg2"/>
                </a:solidFill>
                <a:latin typeface="Britannic Bold" pitchFamily="34" charset="0"/>
              </a:rPr>
              <a:t>ERG</a:t>
            </a: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/MGF</a:t>
            </a:r>
          </a:p>
        </p:txBody>
      </p:sp>
      <p:sp>
        <p:nvSpPr>
          <p:cNvPr id="72736" name="Rectangle 50"/>
          <p:cNvSpPr>
            <a:spLocks noChangeArrowheads="1"/>
          </p:cNvSpPr>
          <p:nvPr/>
        </p:nvSpPr>
        <p:spPr bwMode="auto">
          <a:xfrm>
            <a:off x="3059113" y="6005513"/>
            <a:ext cx="3960812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ja-JP" altLang="en-US" sz="1800" b="0">
                <a:solidFill>
                  <a:schemeClr val="bg2"/>
                </a:solidFill>
                <a:latin typeface="ＭＳ Ｐゴシック" pitchFamily="50" charset="-128"/>
              </a:rPr>
              <a:t>　　　　　　　　</a:t>
            </a:r>
            <a:r>
              <a:rPr lang="en-US" altLang="ja-JP" sz="1800" i="1">
                <a:solidFill>
                  <a:schemeClr val="bg2"/>
                </a:solidFill>
                <a:latin typeface="Britannic Bold" pitchFamily="34" charset="0"/>
              </a:rPr>
              <a:t>ERG</a:t>
            </a:r>
            <a:r>
              <a:rPr lang="en-US" altLang="ja-JP" sz="1800" b="0">
                <a:solidFill>
                  <a:schemeClr val="bg2"/>
                </a:solidFill>
                <a:latin typeface="ＭＳ Ｐゴシック" pitchFamily="50" charset="-128"/>
              </a:rPr>
              <a:t>/PWE</a:t>
            </a:r>
          </a:p>
        </p:txBody>
      </p:sp>
      <p:sp>
        <p:nvSpPr>
          <p:cNvPr id="72737" name="Rectangle 55"/>
          <p:cNvSpPr>
            <a:spLocks noChangeArrowheads="1"/>
          </p:cNvSpPr>
          <p:nvPr/>
        </p:nvSpPr>
        <p:spPr bwMode="auto">
          <a:xfrm>
            <a:off x="0" y="3759200"/>
            <a:ext cx="2555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i="1" u="sng">
                <a:latin typeface="Arial" pitchFamily="34" charset="0"/>
              </a:rPr>
              <a:t>Field &amp; Waves</a:t>
            </a:r>
          </a:p>
        </p:txBody>
      </p:sp>
      <p:sp>
        <p:nvSpPr>
          <p:cNvPr id="72738" name="Rectangle 56"/>
          <p:cNvSpPr>
            <a:spLocks noChangeArrowheads="1"/>
          </p:cNvSpPr>
          <p:nvPr/>
        </p:nvSpPr>
        <p:spPr bwMode="auto">
          <a:xfrm>
            <a:off x="0" y="693738"/>
            <a:ext cx="2555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i="1" u="sng">
                <a:latin typeface="Arial" pitchFamily="34" charset="0"/>
              </a:rPr>
              <a:t>Plasma/Particles</a:t>
            </a:r>
          </a:p>
        </p:txBody>
      </p:sp>
      <p:sp>
        <p:nvSpPr>
          <p:cNvPr id="72739" name="Text Box 57"/>
          <p:cNvSpPr txBox="1">
            <a:spLocks noChangeArrowheads="1"/>
          </p:cNvSpPr>
          <p:nvPr/>
        </p:nvSpPr>
        <p:spPr bwMode="auto">
          <a:xfrm>
            <a:off x="-3175" y="6453188"/>
            <a:ext cx="44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</a:t>
            </a:r>
          </a:p>
        </p:txBody>
      </p:sp>
      <p:sp>
        <p:nvSpPr>
          <p:cNvPr id="72740" name="Rectangle 58"/>
          <p:cNvSpPr>
            <a:spLocks noChangeArrowheads="1"/>
          </p:cNvSpPr>
          <p:nvPr/>
        </p:nvSpPr>
        <p:spPr bwMode="auto">
          <a:xfrm>
            <a:off x="1116013" y="1989138"/>
            <a:ext cx="792162" cy="2873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2741" name="Rectangle 59"/>
          <p:cNvSpPr>
            <a:spLocks noChangeArrowheads="1"/>
          </p:cNvSpPr>
          <p:nvPr/>
        </p:nvSpPr>
        <p:spPr bwMode="auto">
          <a:xfrm>
            <a:off x="1908175" y="1989138"/>
            <a:ext cx="792163" cy="2873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2742" name="Text Box 60"/>
          <p:cNvSpPr txBox="1">
            <a:spLocks noChangeArrowheads="1"/>
          </p:cNvSpPr>
          <p:nvPr/>
        </p:nvSpPr>
        <p:spPr bwMode="auto">
          <a:xfrm>
            <a:off x="971550" y="2498725"/>
            <a:ext cx="1008063" cy="425450"/>
          </a:xfrm>
          <a:prstGeom prst="rect">
            <a:avLst/>
          </a:prstGeom>
          <a:solidFill>
            <a:srgbClr val="CCFFFF"/>
          </a:solidFill>
          <a:ln w="28575">
            <a:solidFill>
              <a:srgbClr val="CC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0">
                <a:solidFill>
                  <a:schemeClr val="bg2"/>
                </a:solidFill>
                <a:latin typeface="Arial" pitchFamily="34" charset="0"/>
              </a:rPr>
              <a:t>TSP-i</a:t>
            </a:r>
          </a:p>
        </p:txBody>
      </p:sp>
      <p:sp>
        <p:nvSpPr>
          <p:cNvPr id="72743" name="Text Box 61"/>
          <p:cNvSpPr txBox="1">
            <a:spLocks noChangeArrowheads="1"/>
          </p:cNvSpPr>
          <p:nvPr/>
        </p:nvSpPr>
        <p:spPr bwMode="auto">
          <a:xfrm>
            <a:off x="2001838" y="2498725"/>
            <a:ext cx="1430337" cy="425450"/>
          </a:xfrm>
          <a:prstGeom prst="rect">
            <a:avLst/>
          </a:prstGeom>
          <a:solidFill>
            <a:srgbClr val="FFFF99"/>
          </a:solidFill>
          <a:ln w="2857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>
                <a:solidFill>
                  <a:srgbClr val="FF0000"/>
                </a:solidFill>
                <a:latin typeface="Arial" pitchFamily="34" charset="0"/>
              </a:rPr>
              <a:t>  </a:t>
            </a:r>
            <a:r>
              <a:rPr lang="en-US" altLang="ja-JP" sz="2000" u="sng">
                <a:solidFill>
                  <a:srgbClr val="FF0000"/>
                </a:solidFill>
                <a:latin typeface="Arial" pitchFamily="34" charset="0"/>
              </a:rPr>
              <a:t>LEP-i</a:t>
            </a:r>
          </a:p>
        </p:txBody>
      </p:sp>
      <p:sp>
        <p:nvSpPr>
          <p:cNvPr id="72744" name="Text Box 62"/>
          <p:cNvSpPr txBox="1">
            <a:spLocks noChangeArrowheads="1"/>
          </p:cNvSpPr>
          <p:nvPr/>
        </p:nvSpPr>
        <p:spPr bwMode="auto">
          <a:xfrm>
            <a:off x="4295775" y="2492375"/>
            <a:ext cx="2292350" cy="425450"/>
          </a:xfrm>
          <a:prstGeom prst="rect">
            <a:avLst/>
          </a:prstGeom>
          <a:solidFill>
            <a:srgbClr val="FFCC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ja-JP" sz="2000" u="sng">
                <a:solidFill>
                  <a:srgbClr val="FF0000"/>
                </a:solidFill>
                <a:latin typeface="Arial" pitchFamily="34" charset="0"/>
              </a:rPr>
              <a:t>HEP-i</a:t>
            </a:r>
            <a:endParaRPr lang="en-US" altLang="ja-JP" sz="1800" b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2745" name="Text Box 64"/>
          <p:cNvSpPr txBox="1">
            <a:spLocks noChangeArrowheads="1"/>
          </p:cNvSpPr>
          <p:nvPr/>
        </p:nvSpPr>
        <p:spPr bwMode="auto">
          <a:xfrm>
            <a:off x="3719513" y="2527300"/>
            <a:ext cx="10795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u="sng">
                <a:solidFill>
                  <a:srgbClr val="FF0000"/>
                </a:solidFill>
                <a:latin typeface="Arial" pitchFamily="34" charset="0"/>
              </a:rPr>
              <a:t>MEP-i</a:t>
            </a:r>
            <a:endParaRPr lang="en-US" altLang="ja-JP" sz="1800" b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2746" name="Rectangle 65"/>
          <p:cNvSpPr>
            <a:spLocks noChangeArrowheads="1"/>
          </p:cNvSpPr>
          <p:nvPr/>
        </p:nvSpPr>
        <p:spPr bwMode="auto">
          <a:xfrm>
            <a:off x="3276600" y="443706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ja-JP" sz="1800" b="0">
                <a:latin typeface="Arial" pitchFamily="34" charset="0"/>
              </a:rPr>
              <a:t>magnetosonic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76338" y="800100"/>
            <a:ext cx="6348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FF00"/>
                </a:solidFill>
                <a:latin typeface="Arial" pitchFamily="34" charset="0"/>
              </a:rPr>
              <a:t>What is the origin of relativistic electrons in Geospace?</a:t>
            </a:r>
            <a:endParaRPr lang="en-US" altLang="ja-JP" sz="2000" b="0">
              <a:latin typeface="Arial" pitchFamily="34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79388" y="1303338"/>
            <a:ext cx="169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0">
                <a:solidFill>
                  <a:srgbClr val="FF00FF"/>
                </a:solidFill>
                <a:latin typeface="Arial" pitchFamily="34" charset="0"/>
              </a:rPr>
              <a:t>＊</a:t>
            </a:r>
            <a:r>
              <a:rPr lang="en-US" altLang="ja-JP" sz="2000" b="0" u="sng">
                <a:solidFill>
                  <a:srgbClr val="FF00FF"/>
                </a:solidFill>
                <a:latin typeface="Arial" pitchFamily="34" charset="0"/>
              </a:rPr>
              <a:t>new idea </a:t>
            </a:r>
            <a:r>
              <a:rPr lang="ja-JP" altLang="en-US" sz="2000" b="0" u="sng">
                <a:solidFill>
                  <a:srgbClr val="FF00FF"/>
                </a:solidFill>
                <a:latin typeface="Arial" pitchFamily="34" charset="0"/>
              </a:rPr>
              <a:t>　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403350" y="5734050"/>
            <a:ext cx="7048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FF00"/>
                </a:solidFill>
                <a:latin typeface="Arial" pitchFamily="34" charset="0"/>
              </a:rPr>
              <a:t>The particle which has large magnetic moment at </a:t>
            </a:r>
          </a:p>
          <a:p>
            <a:r>
              <a:rPr lang="en-US" altLang="ja-JP" sz="2000">
                <a:solidFill>
                  <a:srgbClr val="FFFF00"/>
                </a:solidFill>
                <a:latin typeface="Arial" pitchFamily="34" charset="0"/>
              </a:rPr>
              <a:t>plasma sheet moves inwardly with betatron acceleration.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140200" y="3141663"/>
            <a:ext cx="2057400" cy="6334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527550" y="20050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2393950" y="20050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6629400" y="3429000"/>
            <a:ext cx="1828800" cy="10906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2393950" y="49006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2393950" y="43672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19363" y="44243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343400" y="3214688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6629400" y="3519488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 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2524125" y="20653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4572000" y="20653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1095375" y="41386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533400" y="3071813"/>
            <a:ext cx="174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          hot </a:t>
            </a:r>
          </a:p>
          <a:p>
            <a:r>
              <a:rPr lang="en-US" altLang="ja-JP" sz="2000" b="0">
                <a:latin typeface="Arial" pitchFamily="34" charset="0"/>
              </a:rPr>
              <a:t>        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keV)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381000" y="2005013"/>
            <a:ext cx="189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  relativistic</a:t>
            </a:r>
          </a:p>
          <a:p>
            <a:r>
              <a:rPr lang="en-US" altLang="ja-JP" sz="2000" b="0">
                <a:latin typeface="Arial" pitchFamily="34" charset="0"/>
              </a:rPr>
              <a:t>         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5899150" y="4960938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4141788" y="497681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>
            <a:off x="2393950" y="17002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 rot="-5400000">
            <a:off x="-173831" y="32011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73751" name="Rectangle 33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52" name="Rectangle 34"/>
          <p:cNvSpPr>
            <a:spLocks noRot="1" noChangeArrowheads="1"/>
          </p:cNvSpPr>
          <p:nvPr/>
        </p:nvSpPr>
        <p:spPr bwMode="auto">
          <a:xfrm>
            <a:off x="250825" y="-242888"/>
            <a:ext cx="88931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Origin of energetic electron in Geospace – Two different concept</a:t>
            </a:r>
          </a:p>
        </p:txBody>
      </p:sp>
      <p:sp>
        <p:nvSpPr>
          <p:cNvPr id="73753" name="AutoShape 36"/>
          <p:cNvSpPr>
            <a:spLocks noChangeArrowheads="1"/>
          </p:cNvSpPr>
          <p:nvPr/>
        </p:nvSpPr>
        <p:spPr bwMode="auto">
          <a:xfrm flipH="1" flipV="1">
            <a:off x="6011863" y="1989138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73754" name="Rectangle 37"/>
          <p:cNvSpPr>
            <a:spLocks noChangeArrowheads="1"/>
          </p:cNvSpPr>
          <p:nvPr/>
        </p:nvSpPr>
        <p:spPr bwMode="auto">
          <a:xfrm>
            <a:off x="6156325" y="2492375"/>
            <a:ext cx="1955800" cy="533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755" name="Text Box 38"/>
          <p:cNvSpPr txBox="1">
            <a:spLocks noChangeArrowheads="1"/>
          </p:cNvSpPr>
          <p:nvPr/>
        </p:nvSpPr>
        <p:spPr bwMode="auto">
          <a:xfrm>
            <a:off x="6300788" y="2565400"/>
            <a:ext cx="1801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wave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4451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08513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smtClean="0">
                <a:solidFill>
                  <a:schemeClr val="tx1"/>
                </a:solidFill>
                <a:latin typeface="Arial" charset="0"/>
              </a:rPr>
              <a:t> 2. The </a:t>
            </a:r>
            <a:r>
              <a:rPr lang="en-US" altLang="ja-JP" sz="2400" i="1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400" smtClean="0">
                <a:solidFill>
                  <a:schemeClr val="tx1"/>
                </a:solidFill>
                <a:latin typeface="Arial" charset="0"/>
              </a:rPr>
              <a:t>  project</a:t>
            </a:r>
          </a:p>
        </p:txBody>
      </p:sp>
      <p:sp>
        <p:nvSpPr>
          <p:cNvPr id="20484" name="Rectangle 1028"/>
          <p:cNvSpPr>
            <a:spLocks noChangeArrowheads="1"/>
          </p:cNvSpPr>
          <p:nvPr/>
        </p:nvSpPr>
        <p:spPr bwMode="auto">
          <a:xfrm>
            <a:off x="552450" y="1143000"/>
            <a:ext cx="89154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 dirty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</a:t>
            </a:r>
            <a:r>
              <a:rPr lang="en-US" altLang="ja-JP" sz="2000" b="0" u="sng" dirty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project goal</a:t>
            </a:r>
            <a:r>
              <a:rPr lang="en-US" altLang="ja-JP" sz="2000" b="0" dirty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b="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–</a:t>
            </a:r>
          </a:p>
          <a:p>
            <a:endParaRPr lang="en-US" altLang="ja-JP" sz="2000" b="0" dirty="0" smtClean="0">
              <a:solidFill>
                <a:srgbClr val="FF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000" b="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Cross-energy coupling in </a:t>
            </a:r>
            <a:endParaRPr lang="en-US" altLang="ja-JP" sz="2000" b="0" dirty="0">
              <a:solidFill>
                <a:srgbClr val="FF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lang="en-US" altLang="ja-JP" sz="1000" b="0" dirty="0">
              <a:solidFill>
                <a:srgbClr val="FFFF00"/>
              </a:solidFill>
              <a:latin typeface="ＭＳ Ｐゴシック" pitchFamily="50" charset="-128"/>
            </a:endParaRPr>
          </a:p>
          <a:p>
            <a:r>
              <a:rPr lang="en-US" altLang="ja-JP" sz="2000" b="0" dirty="0" smtClean="0">
                <a:solidFill>
                  <a:srgbClr val="FFFF00"/>
                </a:solidFill>
                <a:latin typeface="Arial" pitchFamily="34" charset="0"/>
              </a:rPr>
              <a:t>                  generation 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and loss process of relativistic particles </a:t>
            </a:r>
          </a:p>
          <a:p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                                                     &amp;</a:t>
            </a:r>
          </a:p>
          <a:p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             </a:t>
            </a:r>
            <a:r>
              <a:rPr lang="en-US" altLang="ja-JP" sz="2000" b="0" dirty="0" smtClean="0">
                <a:solidFill>
                  <a:srgbClr val="FFFF00"/>
                </a:solidFill>
                <a:latin typeface="Arial" pitchFamily="34" charset="0"/>
              </a:rPr>
              <a:t>     variation </a:t>
            </a:r>
            <a:r>
              <a:rPr lang="en-US" altLang="ja-JP" sz="2000" b="0" dirty="0">
                <a:solidFill>
                  <a:srgbClr val="FFFF00"/>
                </a:solidFill>
                <a:latin typeface="Arial" pitchFamily="34" charset="0"/>
              </a:rPr>
              <a:t>of geospace  during space storms</a:t>
            </a:r>
          </a:p>
          <a:p>
            <a:endParaRPr lang="en-US" altLang="ja-JP" sz="2200" b="0" dirty="0">
              <a:solidFill>
                <a:srgbClr val="FFFF00"/>
              </a:solidFill>
              <a:latin typeface="Arial" pitchFamily="34" charset="0"/>
            </a:endParaRPr>
          </a:p>
          <a:p>
            <a:endParaRPr lang="en-US" altLang="ja-JP" sz="1800" b="0" dirty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en-US" altLang="ja-JP" sz="1800" b="0" dirty="0">
                <a:solidFill>
                  <a:srgbClr val="FFFF00"/>
                </a:solidFill>
                <a:latin typeface="Arial" pitchFamily="34" charset="0"/>
              </a:rPr>
              <a:t>       </a:t>
            </a:r>
            <a:r>
              <a:rPr lang="en-US" altLang="ja-JP" sz="1800" b="0" dirty="0">
                <a:latin typeface="Arial" pitchFamily="34" charset="0"/>
              </a:rPr>
              <a:t>Target 1: Dynamics of </a:t>
            </a: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radiation belts</a:t>
            </a:r>
          </a:p>
          <a:p>
            <a:r>
              <a:rPr lang="en-US" altLang="ja-JP" sz="1800" b="0" dirty="0">
                <a:latin typeface="Arial" pitchFamily="34" charset="0"/>
              </a:rPr>
              <a:t>                             </a:t>
            </a:r>
            <a:r>
              <a:rPr lang="en-US" altLang="ja-JP" sz="1800" b="0" i="1" dirty="0">
                <a:latin typeface="Arial" pitchFamily="34" charset="0"/>
              </a:rPr>
              <a:t>particle acceleration, transportation and loss </a:t>
            </a:r>
          </a:p>
          <a:p>
            <a:endParaRPr lang="en-US" altLang="ja-JP" sz="1800" b="0" i="1" dirty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       Target 2: Dynamics of </a:t>
            </a: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space </a:t>
            </a:r>
            <a:r>
              <a:rPr lang="en-US" altLang="ja-JP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storms and ring currents</a:t>
            </a:r>
            <a:endParaRPr lang="en-US" altLang="ja-JP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                             </a:t>
            </a:r>
            <a:r>
              <a:rPr lang="en-US" altLang="ja-JP" sz="1800" b="0" i="1" dirty="0">
                <a:latin typeface="Arial" pitchFamily="34" charset="0"/>
              </a:rPr>
              <a:t>ring current and electro-magnetic field </a:t>
            </a:r>
          </a:p>
          <a:p>
            <a:r>
              <a:rPr lang="en-US" altLang="ja-JP" sz="1800" b="0" i="1" dirty="0">
                <a:latin typeface="Arial" pitchFamily="34" charset="0"/>
              </a:rPr>
              <a:t>                                 variation associated with M-I coupling</a:t>
            </a:r>
          </a:p>
          <a:p>
            <a:endParaRPr lang="en-US" altLang="ja-JP" sz="1800" b="0" i="1" dirty="0">
              <a:latin typeface="Arial" pitchFamily="34" charset="0"/>
            </a:endParaRPr>
          </a:p>
          <a:p>
            <a:r>
              <a:rPr lang="en-US" altLang="ja-JP" sz="1800" b="0" dirty="0">
                <a:latin typeface="Arial" pitchFamily="34" charset="0"/>
              </a:rPr>
              <a:t>       Target 3: Dynamics of </a:t>
            </a: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plasmasphere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5288" y="568325"/>
            <a:ext cx="86407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The particles of all energy range, plasma waves and field can contribute particle</a:t>
            </a:r>
          </a:p>
          <a:p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acceleration</a:t>
            </a:r>
            <a:r>
              <a:rPr lang="en-US" altLang="ja-JP" sz="1800" b="0">
                <a:latin typeface="Arial" pitchFamily="34" charset="0"/>
              </a:rPr>
              <a:t> via wave-particle interactions</a:t>
            </a:r>
            <a:endParaRPr lang="en-US" altLang="ja-JP" sz="1800" b="0" u="sng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1800" b="0">
                <a:solidFill>
                  <a:srgbClr val="FFFF00"/>
                </a:solidFill>
                <a:latin typeface="Arial" pitchFamily="34" charset="0"/>
              </a:rPr>
              <a:t>　　　　　　　　　　　　　　　　　　　　　　　　</a:t>
            </a:r>
            <a:endParaRPr lang="ja-JP" altLang="en-US" sz="1800">
              <a:latin typeface="Arial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86200" y="2514600"/>
            <a:ext cx="2057400" cy="533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073525" y="2605088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 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6781800" y="2514600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7010400" y="260508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4267200" y="31242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100keV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3048000" y="1676400"/>
            <a:ext cx="1955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3132138" y="1725613"/>
            <a:ext cx="1801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wave </a:t>
            </a: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524000" y="2514600"/>
            <a:ext cx="2057400" cy="533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1752600" y="2605088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2133600" y="3124200"/>
            <a:ext cx="95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10keV</a:t>
            </a:r>
          </a:p>
        </p:txBody>
      </p:sp>
      <p:sp>
        <p:nvSpPr>
          <p:cNvPr id="74765" name="AutoShape 13"/>
          <p:cNvSpPr>
            <a:spLocks noChangeArrowheads="1"/>
          </p:cNvSpPr>
          <p:nvPr/>
        </p:nvSpPr>
        <p:spPr bwMode="auto">
          <a:xfrm rot="5400000" flipV="1">
            <a:off x="3581400" y="1600200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74766" name="AutoShape 14"/>
          <p:cNvSpPr>
            <a:spLocks noChangeArrowheads="1"/>
          </p:cNvSpPr>
          <p:nvPr/>
        </p:nvSpPr>
        <p:spPr bwMode="auto">
          <a:xfrm>
            <a:off x="5791200" y="2590800"/>
            <a:ext cx="12954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395288" y="1600200"/>
            <a:ext cx="1814512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395288" y="1690688"/>
            <a:ext cx="2116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  <a:r>
              <a:rPr lang="ja-JP" altLang="en-US" sz="2000" b="0">
                <a:solidFill>
                  <a:schemeClr val="bg1"/>
                </a:solidFill>
                <a:latin typeface="Arial" pitchFamily="34" charset="0"/>
              </a:rPr>
              <a:t>　　</a:t>
            </a: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6994525" y="31242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1MeV</a:t>
            </a:r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 flipV="1">
            <a:off x="2286000" y="1828800"/>
            <a:ext cx="762000" cy="0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1066800" y="2057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10eV</a:t>
            </a:r>
          </a:p>
        </p:txBody>
      </p:sp>
      <p:sp>
        <p:nvSpPr>
          <p:cNvPr id="74772" name="AutoShape 21"/>
          <p:cNvSpPr>
            <a:spLocks/>
          </p:cNvSpPr>
          <p:nvPr/>
        </p:nvSpPr>
        <p:spPr bwMode="auto">
          <a:xfrm rot="5400000">
            <a:off x="3419475" y="1628775"/>
            <a:ext cx="360363" cy="3960813"/>
          </a:xfrm>
          <a:prstGeom prst="rightBrace">
            <a:avLst>
              <a:gd name="adj1" fmla="val 9159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73" name="Text Box 24"/>
          <p:cNvSpPr txBox="1">
            <a:spLocks noChangeArrowheads="1"/>
          </p:cNvSpPr>
          <p:nvPr/>
        </p:nvSpPr>
        <p:spPr bwMode="auto">
          <a:xfrm>
            <a:off x="0" y="-26988"/>
            <a:ext cx="1693863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0">
                <a:solidFill>
                  <a:srgbClr val="FFFF00"/>
                </a:solidFill>
                <a:latin typeface="Arial" pitchFamily="34" charset="0"/>
              </a:rPr>
              <a:t>＊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new idea </a:t>
            </a:r>
            <a:r>
              <a:rPr lang="ja-JP" altLang="en-US" sz="2000" b="0" u="sng">
                <a:solidFill>
                  <a:srgbClr val="FFFF00"/>
                </a:solidFill>
                <a:latin typeface="Arial" pitchFamily="34" charset="0"/>
              </a:rPr>
              <a:t>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76338" y="800100"/>
            <a:ext cx="6348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FF00"/>
                </a:solidFill>
                <a:latin typeface="Arial" pitchFamily="34" charset="0"/>
              </a:rPr>
              <a:t>What is the origin of relativistic electrons in Geospace?</a:t>
            </a:r>
            <a:endParaRPr lang="en-US" altLang="ja-JP" sz="2000" b="0">
              <a:latin typeface="Arial" pitchFamily="34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79388" y="1303338"/>
            <a:ext cx="2189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0">
                <a:solidFill>
                  <a:srgbClr val="FF00FF"/>
                </a:solidFill>
                <a:latin typeface="Arial" pitchFamily="34" charset="0"/>
              </a:rPr>
              <a:t>＊</a:t>
            </a:r>
            <a:r>
              <a:rPr lang="en-US" altLang="ja-JP" sz="2000" b="0" u="sng">
                <a:solidFill>
                  <a:srgbClr val="FF00FF"/>
                </a:solidFill>
                <a:latin typeface="Arial" pitchFamily="34" charset="0"/>
              </a:rPr>
              <a:t>classical idea </a:t>
            </a:r>
            <a:r>
              <a:rPr lang="ja-JP" altLang="en-US" sz="2000" b="0" u="sng">
                <a:solidFill>
                  <a:srgbClr val="FF00FF"/>
                </a:solidFill>
                <a:latin typeface="Arial" pitchFamily="34" charset="0"/>
              </a:rPr>
              <a:t>　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403350" y="5734050"/>
            <a:ext cx="7048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FF00"/>
                </a:solidFill>
                <a:latin typeface="Arial" pitchFamily="34" charset="0"/>
              </a:rPr>
              <a:t>The particle which has large magnetic moment at </a:t>
            </a:r>
          </a:p>
          <a:p>
            <a:r>
              <a:rPr lang="en-US" altLang="ja-JP" sz="2000">
                <a:solidFill>
                  <a:srgbClr val="FFFF00"/>
                </a:solidFill>
                <a:latin typeface="Arial" pitchFamily="34" charset="0"/>
              </a:rPr>
              <a:t>plasma sheet moves inwardly with betatron acceleration.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146550" y="3124200"/>
            <a:ext cx="2057400" cy="63341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527550" y="20050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393950" y="2005013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6629400" y="3429000"/>
            <a:ext cx="1828800" cy="10906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2393950" y="4900613"/>
            <a:ext cx="548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2393950" y="4367213"/>
            <a:ext cx="2133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2519363" y="442436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4343400" y="3214688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6629400" y="3519488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sheet 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2524125" y="2065338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inner belt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4572000" y="206533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1095375" y="4138613"/>
            <a:ext cx="110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thermal </a:t>
            </a:r>
          </a:p>
          <a:p>
            <a:r>
              <a:rPr lang="en-US" altLang="ja-JP" sz="2000" b="0">
                <a:latin typeface="Arial" pitchFamily="34" charset="0"/>
              </a:rPr>
              <a:t>(</a:t>
            </a:r>
            <a:r>
              <a:rPr lang="ja-JP" altLang="en-US" sz="2000" b="0">
                <a:latin typeface="Arial" pitchFamily="34" charset="0"/>
              </a:rPr>
              <a:t>～</a:t>
            </a:r>
            <a:r>
              <a:rPr lang="en-US" altLang="ja-JP" sz="2000" b="0">
                <a:latin typeface="Arial" pitchFamily="34" charset="0"/>
              </a:rPr>
              <a:t>eV)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533400" y="3071813"/>
            <a:ext cx="174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          hot </a:t>
            </a:r>
          </a:p>
          <a:p>
            <a:r>
              <a:rPr lang="en-US" altLang="ja-JP" sz="2000" b="0">
                <a:latin typeface="Arial" pitchFamily="34" charset="0"/>
              </a:rPr>
              <a:t>        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keV)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381000" y="2005013"/>
            <a:ext cx="189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        relativistic</a:t>
            </a:r>
          </a:p>
          <a:p>
            <a:r>
              <a:rPr lang="en-US" altLang="ja-JP" sz="2000" b="0">
                <a:latin typeface="Arial" pitchFamily="34" charset="0"/>
              </a:rPr>
              <a:t>          (</a:t>
            </a:r>
            <a:r>
              <a:rPr lang="ja-JP" altLang="en-US" sz="2000" b="0">
                <a:latin typeface="Arial" pitchFamily="34" charset="0"/>
              </a:rPr>
              <a:t>～ </a:t>
            </a:r>
            <a:r>
              <a:rPr lang="en-US" altLang="ja-JP" sz="2000" b="0">
                <a:latin typeface="Arial" pitchFamily="34" charset="0"/>
              </a:rPr>
              <a:t>MeV)</a:t>
            </a: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5899150" y="4960938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L=6</a:t>
            </a:r>
          </a:p>
        </p:txBody>
      </p: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4141788" y="4976813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L=3</a:t>
            </a:r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2393950" y="1700213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 rot="-5400000">
            <a:off x="-173831" y="3201194"/>
            <a:ext cx="96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latin typeface="Arial" pitchFamily="34" charset="0"/>
              </a:rPr>
              <a:t>energy</a:t>
            </a:r>
          </a:p>
        </p:txBody>
      </p:sp>
      <p:sp>
        <p:nvSpPr>
          <p:cNvPr id="75799" name="AutoShape 23"/>
          <p:cNvSpPr>
            <a:spLocks noChangeArrowheads="1"/>
          </p:cNvSpPr>
          <p:nvPr/>
        </p:nvSpPr>
        <p:spPr bwMode="auto">
          <a:xfrm rot="-8943571">
            <a:off x="5867400" y="2590800"/>
            <a:ext cx="12954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ja-JP" altLang="en-US"/>
          </a:p>
        </p:txBody>
      </p:sp>
      <p:sp>
        <p:nvSpPr>
          <p:cNvPr id="75800" name="AutoShape 24"/>
          <p:cNvSpPr>
            <a:spLocks noChangeArrowheads="1"/>
          </p:cNvSpPr>
          <p:nvPr/>
        </p:nvSpPr>
        <p:spPr bwMode="auto">
          <a:xfrm rot="-8943571">
            <a:off x="5800725" y="3617913"/>
            <a:ext cx="11430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ja-JP" altLang="en-US"/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7019925" y="2708275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00FF"/>
                </a:solidFill>
                <a:latin typeface="Arial" pitchFamily="34" charset="0"/>
              </a:rPr>
              <a:t>large M</a:t>
            </a:r>
            <a:endParaRPr lang="en-US" altLang="ja-JP" sz="2000" b="0" u="sng">
              <a:solidFill>
                <a:srgbClr val="FF00FF"/>
              </a:solidFill>
              <a:latin typeface="Arial" pitchFamily="34" charset="0"/>
            </a:endParaRP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5148263" y="3933825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FF00FF"/>
                </a:solidFill>
                <a:latin typeface="Arial" pitchFamily="34" charset="0"/>
              </a:rPr>
              <a:t>small M</a:t>
            </a:r>
            <a:endParaRPr lang="en-US" altLang="ja-JP" sz="2000" b="0" u="sng">
              <a:solidFill>
                <a:srgbClr val="FF00FF"/>
              </a:solidFill>
              <a:latin typeface="Arial" pitchFamily="34" charset="0"/>
            </a:endParaRP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804" name="Rectangle 28"/>
          <p:cNvSpPr>
            <a:spLocks noRot="1" noChangeArrowheads="1"/>
          </p:cNvSpPr>
          <p:nvPr/>
        </p:nvSpPr>
        <p:spPr bwMode="auto">
          <a:xfrm>
            <a:off x="250825" y="-242888"/>
            <a:ext cx="88931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200">
                <a:latin typeface="Arial" pitchFamily="34" charset="0"/>
              </a:rPr>
              <a:t>Origin of energetic electron in Geospace – Two different concept</a:t>
            </a:r>
          </a:p>
        </p:txBody>
      </p:sp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6372225" y="1989138"/>
            <a:ext cx="201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betatron heating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455613"/>
            <a:ext cx="86407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The particles of all energy range, plasma waves and field can contribute particle</a:t>
            </a:r>
          </a:p>
          <a:p>
            <a:r>
              <a:rPr lang="en-US" altLang="ja-JP" sz="1800" b="0">
                <a:solidFill>
                  <a:srgbClr val="FF00FF"/>
                </a:solidFill>
                <a:latin typeface="Arial" pitchFamily="34" charset="0"/>
              </a:rPr>
              <a:t>acceleration</a:t>
            </a:r>
            <a:r>
              <a:rPr lang="en-US" altLang="ja-JP" sz="1800" b="0">
                <a:latin typeface="Arial" pitchFamily="34" charset="0"/>
              </a:rPr>
              <a:t> via wave-particle interactions</a:t>
            </a:r>
            <a:endParaRPr lang="en-US" altLang="ja-JP" sz="1800" b="0" u="sng">
              <a:solidFill>
                <a:srgbClr val="FFFF00"/>
              </a:solidFill>
              <a:latin typeface="Arial" pitchFamily="34" charset="0"/>
            </a:endParaRPr>
          </a:p>
          <a:p>
            <a:r>
              <a:rPr lang="ja-JP" altLang="en-US" sz="1800" b="0">
                <a:solidFill>
                  <a:srgbClr val="FFFF00"/>
                </a:solidFill>
                <a:latin typeface="Arial" pitchFamily="34" charset="0"/>
              </a:rPr>
              <a:t>　　　　　　　　　　　　　　　　　　　　　　　　</a:t>
            </a:r>
            <a:endParaRPr lang="ja-JP" altLang="en-US" sz="1800">
              <a:latin typeface="Arial" pitchFamily="34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886200" y="2514600"/>
            <a:ext cx="2057400" cy="533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073525" y="2605088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 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6781800" y="2514600"/>
            <a:ext cx="1447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7010400" y="2605088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outer belt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267200" y="31242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100keV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048000" y="1676400"/>
            <a:ext cx="19558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3132138" y="1725613"/>
            <a:ext cx="1801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 wave 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1524000" y="2514600"/>
            <a:ext cx="2057400" cy="533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752600" y="2605088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ring current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2133600" y="3124200"/>
            <a:ext cx="95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10keV</a:t>
            </a:r>
          </a:p>
        </p:txBody>
      </p:sp>
      <p:sp>
        <p:nvSpPr>
          <p:cNvPr id="76813" name="AutoShape 13"/>
          <p:cNvSpPr>
            <a:spLocks noChangeArrowheads="1"/>
          </p:cNvSpPr>
          <p:nvPr/>
        </p:nvSpPr>
        <p:spPr bwMode="auto">
          <a:xfrm rot="5400000" flipV="1">
            <a:off x="3581400" y="1600200"/>
            <a:ext cx="457200" cy="1524000"/>
          </a:xfrm>
          <a:prstGeom prst="curvedRight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CC00"/>
          </a:solidFill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76814" name="AutoShape 14"/>
          <p:cNvSpPr>
            <a:spLocks noChangeArrowheads="1"/>
          </p:cNvSpPr>
          <p:nvPr/>
        </p:nvSpPr>
        <p:spPr bwMode="auto">
          <a:xfrm>
            <a:off x="5791200" y="2590800"/>
            <a:ext cx="12954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395288" y="1600200"/>
            <a:ext cx="1814512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95288" y="1690688"/>
            <a:ext cx="2116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chemeClr val="bg1"/>
                </a:solidFill>
                <a:latin typeface="Arial" pitchFamily="34" charset="0"/>
              </a:rPr>
              <a:t>plasmasphere</a:t>
            </a:r>
            <a:r>
              <a:rPr lang="ja-JP" altLang="en-US" sz="2000" b="0">
                <a:solidFill>
                  <a:schemeClr val="bg1"/>
                </a:solidFill>
                <a:latin typeface="Arial" pitchFamily="34" charset="0"/>
              </a:rPr>
              <a:t>　　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6994525" y="31242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1MeV</a:t>
            </a:r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 flipV="1">
            <a:off x="2286000" y="1828800"/>
            <a:ext cx="762000" cy="0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066800" y="2057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10eV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04800" y="4081463"/>
            <a:ext cx="864076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800" b="0">
                <a:solidFill>
                  <a:srgbClr val="FFFF00"/>
                </a:solidFill>
                <a:latin typeface="Arial" pitchFamily="34" charset="0"/>
              </a:rPr>
              <a:t>　　　　　　　　　　　　　　　　　　　　　　　　</a:t>
            </a:r>
          </a:p>
          <a:p>
            <a:r>
              <a:rPr lang="ja-JP" altLang="en-US" sz="1800" b="0">
                <a:solidFill>
                  <a:srgbClr val="FFFF00"/>
                </a:solidFill>
                <a:latin typeface="Arial" pitchFamily="34" charset="0"/>
              </a:rPr>
              <a:t>　 </a:t>
            </a:r>
            <a:r>
              <a:rPr lang="ja-JP" altLang="en-US" sz="1800">
                <a:latin typeface="Arial" pitchFamily="34" charset="0"/>
              </a:rPr>
              <a:t>～ </a:t>
            </a:r>
            <a:r>
              <a:rPr lang="en-US" altLang="ja-JP" sz="1800">
                <a:solidFill>
                  <a:srgbClr val="FFFF00"/>
                </a:solidFill>
                <a:latin typeface="Arial" pitchFamily="34" charset="0"/>
              </a:rPr>
              <a:t>The observation of particles below 100 keV</a:t>
            </a:r>
            <a:r>
              <a:rPr lang="en-US" altLang="ja-JP" sz="1800">
                <a:latin typeface="Arial" pitchFamily="34" charset="0"/>
              </a:rPr>
              <a:t> </a:t>
            </a:r>
          </a:p>
          <a:p>
            <a:r>
              <a:rPr lang="en-US" altLang="ja-JP" sz="1800">
                <a:latin typeface="Arial" pitchFamily="34" charset="0"/>
              </a:rPr>
              <a:t>                          which are seed and driver for particle acceleration</a:t>
            </a:r>
          </a:p>
          <a:p>
            <a:r>
              <a:rPr lang="en-US" altLang="ja-JP" sz="1800">
                <a:latin typeface="Arial" pitchFamily="34" charset="0"/>
              </a:rPr>
              <a:t>                                                     &amp; </a:t>
            </a:r>
          </a:p>
          <a:p>
            <a:r>
              <a:rPr lang="en-US" altLang="ja-JP" sz="1800">
                <a:latin typeface="Arial" pitchFamily="34" charset="0"/>
              </a:rPr>
              <a:t>        </a:t>
            </a:r>
            <a:r>
              <a:rPr lang="en-US" altLang="ja-JP" sz="1800">
                <a:solidFill>
                  <a:srgbClr val="FFFF00"/>
                </a:solidFill>
                <a:latin typeface="Arial" pitchFamily="34" charset="0"/>
              </a:rPr>
              <a:t>the observation of plasma waves</a:t>
            </a:r>
            <a:endParaRPr lang="en-US" altLang="ja-JP" sz="1800">
              <a:latin typeface="Arial" pitchFamily="34" charset="0"/>
            </a:endParaRPr>
          </a:p>
          <a:p>
            <a:r>
              <a:rPr lang="en-US" altLang="ja-JP" sz="1800">
                <a:solidFill>
                  <a:srgbClr val="FFFF00"/>
                </a:solidFill>
                <a:latin typeface="Arial" pitchFamily="34" charset="0"/>
              </a:rPr>
              <a:t>                                                     are necessary at magnetic equator</a:t>
            </a:r>
            <a:r>
              <a:rPr lang="en-US" altLang="ja-JP" sz="1800">
                <a:latin typeface="Arial" pitchFamily="34" charset="0"/>
              </a:rPr>
              <a:t> ~            </a:t>
            </a:r>
          </a:p>
          <a:p>
            <a:endParaRPr lang="en-US" altLang="ja-JP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6499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893175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altLang="ja-JP" sz="2200" i="1" smtClean="0">
                <a:solidFill>
                  <a:schemeClr val="tx1"/>
                </a:solidFill>
                <a:latin typeface="Britannic Bold" pitchFamily="34" charset="0"/>
              </a:rPr>
              <a:t>ERG</a:t>
            </a:r>
            <a:r>
              <a:rPr lang="en-US" altLang="ja-JP" sz="2200" smtClean="0">
                <a:solidFill>
                  <a:schemeClr val="tx1"/>
                </a:solidFill>
                <a:latin typeface="Arial" charset="0"/>
              </a:rPr>
              <a:t> ground networks – remote sensing of geospace</a:t>
            </a:r>
          </a:p>
        </p:txBody>
      </p:sp>
      <p:sp>
        <p:nvSpPr>
          <p:cNvPr id="77828" name="Rectangle 1028"/>
          <p:cNvSpPr>
            <a:spLocks noChangeArrowheads="1"/>
          </p:cNvSpPr>
          <p:nvPr/>
        </p:nvSpPr>
        <p:spPr bwMode="auto">
          <a:xfrm>
            <a:off x="250825" y="2636838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>
                <a:solidFill>
                  <a:srgbClr val="FFFF00"/>
                </a:solidFill>
                <a:latin typeface="Arial" pitchFamily="34" charset="0"/>
              </a:rPr>
              <a:t>・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CPMN, Antarctica Magnetometer networks</a:t>
            </a:r>
            <a:endParaRPr lang="en-US" altLang="ja-JP" sz="2000" b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77829" name="Picture 1039" descr="wor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97200"/>
            <a:ext cx="295275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Rectangle 1042"/>
          <p:cNvSpPr>
            <a:spLocks noChangeArrowheads="1"/>
          </p:cNvSpPr>
          <p:nvPr/>
        </p:nvSpPr>
        <p:spPr bwMode="auto">
          <a:xfrm>
            <a:off x="250825" y="549275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>
                <a:solidFill>
                  <a:srgbClr val="FFFF00"/>
                </a:solidFill>
                <a:latin typeface="Arial" pitchFamily="34" charset="0"/>
              </a:rPr>
              <a:t>・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SuperDARN radar networks </a:t>
            </a:r>
          </a:p>
        </p:txBody>
      </p:sp>
      <p:sp>
        <p:nvSpPr>
          <p:cNvPr id="77831" name="Rectangle 1043"/>
          <p:cNvSpPr>
            <a:spLocks noChangeArrowheads="1"/>
          </p:cNvSpPr>
          <p:nvPr/>
        </p:nvSpPr>
        <p:spPr bwMode="auto">
          <a:xfrm>
            <a:off x="3922713" y="836613"/>
            <a:ext cx="52212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- global convection electric field</a:t>
            </a:r>
          </a:p>
          <a:p>
            <a:pPr>
              <a:buFontTx/>
              <a:buChar char="-"/>
            </a:pPr>
            <a:r>
              <a:rPr lang="en-US" altLang="ja-JP" sz="1800" b="0">
                <a:latin typeface="Arial" pitchFamily="34" charset="0"/>
              </a:rPr>
              <a:t> ULF pulsation </a:t>
            </a:r>
          </a:p>
          <a:p>
            <a:pPr>
              <a:buFontTx/>
              <a:buChar char="-"/>
            </a:pPr>
            <a:endParaRPr lang="en-US" altLang="ja-JP" sz="1800" b="0">
              <a:latin typeface="Arial" pitchFamily="34" charset="0"/>
            </a:endParaRP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Hokkaido ‘storm’ radar (Nagoya Univ.)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KingSalmon radar (NICT)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Antarctica SENSE radars (NIPR)</a:t>
            </a:r>
          </a:p>
        </p:txBody>
      </p:sp>
      <p:sp>
        <p:nvSpPr>
          <p:cNvPr id="77832" name="Rectangle 1044"/>
          <p:cNvSpPr>
            <a:spLocks noChangeArrowheads="1"/>
          </p:cNvSpPr>
          <p:nvPr/>
        </p:nvSpPr>
        <p:spPr bwMode="auto">
          <a:xfrm>
            <a:off x="3922713" y="3141663"/>
            <a:ext cx="522128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latin typeface="Arial" pitchFamily="34" charset="0"/>
              </a:rPr>
              <a:t>- global magnetic field </a:t>
            </a:r>
          </a:p>
          <a:p>
            <a:r>
              <a:rPr lang="en-US" altLang="ja-JP" sz="1800" b="0">
                <a:latin typeface="Arial" pitchFamily="34" charset="0"/>
              </a:rPr>
              <a:t>     (large scale bay, ULF pulsation..)</a:t>
            </a:r>
          </a:p>
          <a:p>
            <a:pPr>
              <a:buFontTx/>
              <a:buChar char="-"/>
            </a:pPr>
            <a:r>
              <a:rPr lang="en-US" altLang="ja-JP" sz="1800" b="0">
                <a:latin typeface="Arial" pitchFamily="34" charset="0"/>
              </a:rPr>
              <a:t> ionospheric current distribution</a:t>
            </a:r>
          </a:p>
          <a:p>
            <a:pPr>
              <a:buFontTx/>
              <a:buChar char="-"/>
            </a:pPr>
            <a:r>
              <a:rPr lang="en-US" altLang="ja-JP" sz="1800" b="0">
                <a:latin typeface="Arial" pitchFamily="34" charset="0"/>
              </a:rPr>
              <a:t> evaluation of thermal plasma density</a:t>
            </a:r>
          </a:p>
          <a:p>
            <a:pPr>
              <a:buFontTx/>
              <a:buChar char="-"/>
            </a:pPr>
            <a:endParaRPr lang="en-US" altLang="ja-JP" sz="1800" b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77833" name="Rectangle 1045"/>
          <p:cNvSpPr>
            <a:spLocks noChangeArrowheads="1"/>
          </p:cNvSpPr>
          <p:nvPr/>
        </p:nvSpPr>
        <p:spPr bwMode="auto">
          <a:xfrm>
            <a:off x="250825" y="4724400"/>
            <a:ext cx="889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0">
                <a:solidFill>
                  <a:srgbClr val="FFFF00"/>
                </a:solidFill>
                <a:latin typeface="Arial" pitchFamily="34" charset="0"/>
              </a:rPr>
              <a:t>・</a:t>
            </a:r>
            <a:r>
              <a:rPr lang="en-US" altLang="ja-JP" sz="2000" b="0" u="sng">
                <a:solidFill>
                  <a:srgbClr val="FFFF00"/>
                </a:solidFill>
                <a:latin typeface="Arial" pitchFamily="34" charset="0"/>
              </a:rPr>
              <a:t>Optical imager networks </a:t>
            </a:r>
            <a:endParaRPr lang="en-US" altLang="ja-JP" sz="2000" b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77834" name="Rectangle 1046"/>
          <p:cNvSpPr>
            <a:spLocks noChangeArrowheads="1"/>
          </p:cNvSpPr>
          <p:nvPr/>
        </p:nvSpPr>
        <p:spPr bwMode="auto">
          <a:xfrm>
            <a:off x="3922713" y="4868863"/>
            <a:ext cx="5221287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1800" b="0">
                <a:latin typeface="Arial" pitchFamily="34" charset="0"/>
              </a:rPr>
              <a:t> Imaging of precipitating particles derived from aurora and SAR arc observations.</a:t>
            </a:r>
          </a:p>
          <a:p>
            <a:endParaRPr lang="en-US" altLang="ja-JP" sz="1800" b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en-US" altLang="ja-JP" sz="2000" b="0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New induction magnetometers and 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  all sky imagers at east Russia will be 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  installed in this summer. </a:t>
            </a:r>
            <a:endParaRPr lang="en-US" altLang="ja-JP" sz="1800" b="0">
              <a:latin typeface="Arial" pitchFamily="34" charset="0"/>
            </a:endParaRPr>
          </a:p>
        </p:txBody>
      </p:sp>
      <p:pic>
        <p:nvPicPr>
          <p:cNvPr id="77835" name="Picture 1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38" y="5108575"/>
            <a:ext cx="2913062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0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908050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443163"/>
            <a:ext cx="5329237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 flipH="1">
            <a:off x="4716463" y="1076325"/>
            <a:ext cx="503237" cy="37925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4716463" y="3235325"/>
            <a:ext cx="3600450" cy="16335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411413" y="1268413"/>
            <a:ext cx="647700" cy="23987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2411413" y="3740150"/>
            <a:ext cx="647700" cy="2651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79388" y="1268413"/>
            <a:ext cx="22320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  <a:latin typeface="ＭＳ Ｐゴシック" pitchFamily="50" charset="-128"/>
              </a:rPr>
              <a:t>  REMOTE SENSING</a:t>
            </a:r>
            <a:endParaRPr lang="en-US" altLang="ja-JP" sz="1600">
              <a:solidFill>
                <a:srgbClr val="9933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79388" y="1268413"/>
            <a:ext cx="2232025" cy="273685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219700" y="1076325"/>
            <a:ext cx="3095625" cy="2160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12700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11863" y="744538"/>
            <a:ext cx="2448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i="1" dirty="0" smtClean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800" dirty="0" smtClean="0">
                <a:solidFill>
                  <a:srgbClr val="FFFF00"/>
                </a:solidFill>
                <a:latin typeface="ＭＳ Ｐゴシック" pitchFamily="50" charset="-128"/>
              </a:rPr>
              <a:t>-satellite team</a:t>
            </a:r>
            <a:endParaRPr lang="en-US" altLang="ja-JP" sz="1800" dirty="0">
              <a:solidFill>
                <a:srgbClr val="993300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179388" y="909638"/>
            <a:ext cx="3312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i="1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800" dirty="0">
                <a:solidFill>
                  <a:srgbClr val="FFFF00"/>
                </a:solidFill>
                <a:latin typeface="ＭＳ Ｐゴシック" pitchFamily="50" charset="-128"/>
              </a:rPr>
              <a:t>-ground </a:t>
            </a:r>
            <a:r>
              <a:rPr lang="en-US" altLang="ja-JP" sz="1800" dirty="0" smtClean="0">
                <a:solidFill>
                  <a:srgbClr val="FFFF00"/>
                </a:solidFill>
                <a:latin typeface="ＭＳ Ｐゴシック" pitchFamily="50" charset="-128"/>
              </a:rPr>
              <a:t>network team</a:t>
            </a:r>
            <a:endParaRPr lang="en-US" altLang="ja-JP" sz="1800" dirty="0">
              <a:solidFill>
                <a:srgbClr val="993300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FF000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733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34925" y="0"/>
            <a:ext cx="10009188" cy="6477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i="1" dirty="0" smtClean="0">
                <a:latin typeface="Britannic Bold" pitchFamily="34" charset="0"/>
              </a:rPr>
              <a:t>ERG</a:t>
            </a:r>
            <a:r>
              <a:rPr lang="en-US" altLang="ja-JP" sz="2400" dirty="0" smtClean="0">
                <a:latin typeface="Arial" charset="0"/>
              </a:rPr>
              <a:t>  </a:t>
            </a:r>
            <a:r>
              <a:rPr lang="en-US" altLang="ja-JP" sz="2000" dirty="0" smtClean="0">
                <a:latin typeface="Arial" charset="0"/>
              </a:rPr>
              <a:t>Project Group</a:t>
            </a:r>
          </a:p>
        </p:txBody>
      </p:sp>
      <p:sp>
        <p:nvSpPr>
          <p:cNvPr id="22542" name="AutoShape 16"/>
          <p:cNvSpPr>
            <a:spLocks noChangeArrowheads="1"/>
          </p:cNvSpPr>
          <p:nvPr/>
        </p:nvSpPr>
        <p:spPr bwMode="auto">
          <a:xfrm>
            <a:off x="107950" y="712788"/>
            <a:ext cx="8856663" cy="55959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7950" y="4941888"/>
            <a:ext cx="4678363" cy="17732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2544" name="Picture 20" descr="spin_s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988" y="1081088"/>
            <a:ext cx="300990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5" name="Rectangle 21"/>
          <p:cNvSpPr>
            <a:spLocks noChangeArrowheads="1"/>
          </p:cNvSpPr>
          <p:nvPr/>
        </p:nvSpPr>
        <p:spPr bwMode="auto">
          <a:xfrm>
            <a:off x="5292725" y="2852738"/>
            <a:ext cx="2951163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  <a:latin typeface="ＭＳ Ｐゴシック" pitchFamily="50" charset="-128"/>
              </a:rPr>
              <a:t>    IN-SITU OBSERVATION</a:t>
            </a:r>
            <a:endParaRPr lang="en-US" altLang="ja-JP" sz="1600">
              <a:solidFill>
                <a:srgbClr val="993300"/>
              </a:solidFill>
            </a:endParaRPr>
          </a:p>
        </p:txBody>
      </p:sp>
      <p:pic>
        <p:nvPicPr>
          <p:cNvPr id="22546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3" y="1657350"/>
            <a:ext cx="21605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Rectangle 23"/>
          <p:cNvSpPr>
            <a:spLocks noChangeArrowheads="1"/>
          </p:cNvSpPr>
          <p:nvPr/>
        </p:nvSpPr>
        <p:spPr bwMode="auto">
          <a:xfrm>
            <a:off x="5472113" y="5589588"/>
            <a:ext cx="3421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Science Coordination Team</a:t>
            </a:r>
          </a:p>
          <a:p>
            <a:r>
              <a:rPr lang="en-US" altLang="ja-JP" sz="1800" b="0">
                <a:solidFill>
                  <a:srgbClr val="FFFF00"/>
                </a:solidFill>
                <a:latin typeface="Arial" pitchFamily="34" charset="0"/>
              </a:rPr>
              <a:t>Project Science Center </a:t>
            </a:r>
          </a:p>
        </p:txBody>
      </p:sp>
      <p:pic>
        <p:nvPicPr>
          <p:cNvPr id="2254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38" y="4929188"/>
            <a:ext cx="23002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5000625"/>
            <a:ext cx="1955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0" name="Rectangle 19"/>
          <p:cNvSpPr>
            <a:spLocks noChangeArrowheads="1"/>
          </p:cNvSpPr>
          <p:nvPr/>
        </p:nvSpPr>
        <p:spPr bwMode="auto">
          <a:xfrm>
            <a:off x="214313" y="6357938"/>
            <a:ext cx="432117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  <a:latin typeface="ＭＳ Ｐゴシック" pitchFamily="50" charset="-128"/>
              </a:rPr>
              <a:t>    NUMERICAL SIMULATION/MODELING</a:t>
            </a:r>
            <a:endParaRPr lang="en-US" altLang="ja-JP" sz="1600">
              <a:solidFill>
                <a:srgbClr val="993300"/>
              </a:solidFill>
            </a:endParaRPr>
          </a:p>
        </p:txBody>
      </p:sp>
      <p:sp>
        <p:nvSpPr>
          <p:cNvPr id="22551" name="Rectangle 15"/>
          <p:cNvSpPr>
            <a:spLocks noChangeArrowheads="1"/>
          </p:cNvSpPr>
          <p:nvPr/>
        </p:nvSpPr>
        <p:spPr bwMode="auto">
          <a:xfrm>
            <a:off x="500063" y="4643438"/>
            <a:ext cx="424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 i="1" dirty="0">
                <a:solidFill>
                  <a:srgbClr val="FFFF00"/>
                </a:solidFill>
                <a:latin typeface="Britannic Bold" pitchFamily="34" charset="0"/>
              </a:rPr>
              <a:t>ERG</a:t>
            </a:r>
            <a:r>
              <a:rPr lang="en-US" altLang="ja-JP" sz="1800" dirty="0">
                <a:solidFill>
                  <a:srgbClr val="FFFF00"/>
                </a:solidFill>
                <a:latin typeface="ＭＳ Ｐゴシック" pitchFamily="50" charset="-128"/>
              </a:rPr>
              <a:t>-simulation/integrated </a:t>
            </a:r>
            <a:r>
              <a:rPr lang="en-US" altLang="ja-JP" sz="1800" dirty="0" err="1" smtClean="0">
                <a:solidFill>
                  <a:srgbClr val="FFFF00"/>
                </a:solidFill>
                <a:latin typeface="ＭＳ Ｐゴシック" pitchFamily="50" charset="-128"/>
              </a:rPr>
              <a:t>studiy</a:t>
            </a:r>
            <a:r>
              <a:rPr lang="en-US" altLang="ja-JP" sz="1800" dirty="0" smtClean="0">
                <a:solidFill>
                  <a:srgbClr val="FFFF00"/>
                </a:solidFill>
                <a:latin typeface="ＭＳ Ｐゴシック" pitchFamily="50" charset="-128"/>
              </a:rPr>
              <a:t> team </a:t>
            </a:r>
            <a:endParaRPr lang="en-US" altLang="ja-JP" sz="180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13168</TotalTime>
  <Words>7617</Words>
  <Application>Microsoft Office PowerPoint</Application>
  <PresentationFormat>画面に合わせる (4:3)</PresentationFormat>
  <Paragraphs>1257</Paragraphs>
  <Slides>83</Slides>
  <Notes>82</Notes>
  <HiddenSlides>1</HiddenSlides>
  <MMClips>3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83</vt:i4>
      </vt:variant>
    </vt:vector>
  </HeadingPairs>
  <TitlesOfParts>
    <vt:vector size="87" baseType="lpstr">
      <vt:lpstr>Stream</vt:lpstr>
      <vt:lpstr>Image</vt:lpstr>
      <vt:lpstr>Microsoft 数式 3.0</vt:lpstr>
      <vt:lpstr>数式</vt:lpstr>
      <vt:lpstr>          Geospace Exploration Mission</vt:lpstr>
      <vt:lpstr>OUTLINE  　　</vt:lpstr>
      <vt:lpstr>スライド 3</vt:lpstr>
      <vt:lpstr>スライド 4</vt:lpstr>
      <vt:lpstr>スライド 5</vt:lpstr>
      <vt:lpstr>スライド 6</vt:lpstr>
      <vt:lpstr>スライド 7</vt:lpstr>
      <vt:lpstr> 2. The ERG  project</vt:lpstr>
      <vt:lpstr>ERG  Project Group</vt:lpstr>
      <vt:lpstr>ERG  Working Group (~100 researchers in 20 universities/institutes)</vt:lpstr>
      <vt:lpstr>The SPRINT-B/ERG satellite </vt:lpstr>
      <vt:lpstr>スライド 12</vt:lpstr>
      <vt:lpstr>スライド 13</vt:lpstr>
      <vt:lpstr>Mission Status &amp; Schedule</vt:lpstr>
      <vt:lpstr>Supporting Letter from SuperDARNs</vt:lpstr>
      <vt:lpstr>Mission Status &amp; Schedule</vt:lpstr>
      <vt:lpstr>スライド 17</vt:lpstr>
      <vt:lpstr>スライド 18</vt:lpstr>
      <vt:lpstr>The ERG  simulation/integrated studies (PI: K. Seki, STEL)</vt:lpstr>
      <vt:lpstr>Science Coordination Team (Ld. Y. Miyoshi, STEL)</vt:lpstr>
      <vt:lpstr>Project Science Center (Ld. K. Seki, STEL) </vt:lpstr>
      <vt:lpstr>スライド 22</vt:lpstr>
      <vt:lpstr>スライド 23</vt:lpstr>
      <vt:lpstr>3. International Collaboration: international fleet of satellites </vt:lpstr>
      <vt:lpstr>3. International Collaboration: coordinate studies </vt:lpstr>
      <vt:lpstr>スライド 26</vt:lpstr>
      <vt:lpstr>スライド 27</vt:lpstr>
      <vt:lpstr>Development of CDF and Data Visualization Procedures</vt:lpstr>
      <vt:lpstr>5. Summary </vt:lpstr>
      <vt:lpstr>スライド 30</vt:lpstr>
      <vt:lpstr>スライド 31</vt:lpstr>
      <vt:lpstr>スライド 32</vt:lpstr>
      <vt:lpstr>Planned orbit – MLT and Pitch Angle coverage  </vt:lpstr>
      <vt:lpstr>Appearance of the ERG satellite 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3. International Collaboration: common data format/data analysis tool</vt:lpstr>
      <vt:lpstr>  Jovian radiation belt</vt:lpstr>
      <vt:lpstr>   Application to Jovian radiation belt</vt:lpstr>
      <vt:lpstr>スライド 48</vt:lpstr>
      <vt:lpstr>スライド 49</vt:lpstr>
      <vt:lpstr>Mid-Energy Particle Instrument for Electron (MEP-e)</vt:lpstr>
      <vt:lpstr>  Jovian radiation belt</vt:lpstr>
      <vt:lpstr>スライド 52</vt:lpstr>
      <vt:lpstr>スライド 53</vt:lpstr>
      <vt:lpstr>The ERG  simulation/integrated studies (PI: K. Seki)</vt:lpstr>
      <vt:lpstr> 2. The ERG  project</vt:lpstr>
      <vt:lpstr>スライド 56</vt:lpstr>
      <vt:lpstr>Science Coordination Team/Project Science Center </vt:lpstr>
      <vt:lpstr>Mission Status &amp; Schedule</vt:lpstr>
      <vt:lpstr>ERG proposal </vt:lpstr>
      <vt:lpstr>ERG proposal </vt:lpstr>
      <vt:lpstr>ERG proposal </vt:lpstr>
      <vt:lpstr>ERG  Project Office </vt:lpstr>
      <vt:lpstr>スライド 63</vt:lpstr>
      <vt:lpstr>Development of the Data Analysis Tool </vt:lpstr>
      <vt:lpstr>ERG Satellite Science Instruments </vt:lpstr>
      <vt:lpstr>スライド 66</vt:lpstr>
      <vt:lpstr>スライド 67</vt:lpstr>
      <vt:lpstr>スライド 68</vt:lpstr>
      <vt:lpstr>スライド 69</vt:lpstr>
      <vt:lpstr>ERG proposal </vt:lpstr>
      <vt:lpstr>スライド 71</vt:lpstr>
      <vt:lpstr>Application to Planetary Radiation Belts </vt:lpstr>
      <vt:lpstr>   Application to Jovian radiation belt</vt:lpstr>
      <vt:lpstr>ERG project</vt:lpstr>
      <vt:lpstr> 2. The ERG  project</vt:lpstr>
      <vt:lpstr>ERG  Working Group</vt:lpstr>
      <vt:lpstr>ERG  Working Group</vt:lpstr>
      <vt:lpstr>Science Instruments of the ERG  satellite</vt:lpstr>
      <vt:lpstr>スライド 79</vt:lpstr>
      <vt:lpstr>スライド 80</vt:lpstr>
      <vt:lpstr>スライド 81</vt:lpstr>
      <vt:lpstr>スライド 82</vt:lpstr>
      <vt:lpstr>The ERG ground networks – remote sensing of geospace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ジオスペースミッションの提案</dc:title>
  <dc:creator>miyoshi</dc:creator>
  <cp:lastModifiedBy>Miyoshi</cp:lastModifiedBy>
  <cp:revision>270</cp:revision>
  <dcterms:created xsi:type="dcterms:W3CDTF">2004-08-01T10:11:17Z</dcterms:created>
  <dcterms:modified xsi:type="dcterms:W3CDTF">2011-05-30T18:14:56Z</dcterms:modified>
</cp:coreProperties>
</file>